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326" r:id="rId5"/>
    <p:sldId id="341" r:id="rId6"/>
    <p:sldId id="342" r:id="rId7"/>
    <p:sldId id="265" r:id="rId8"/>
    <p:sldId id="343" r:id="rId9"/>
    <p:sldId id="344" r:id="rId10"/>
    <p:sldId id="345" r:id="rId11"/>
    <p:sldId id="347" r:id="rId12"/>
    <p:sldId id="348" r:id="rId13"/>
    <p:sldId id="349" r:id="rId14"/>
    <p:sldId id="34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0" autoAdjust="0"/>
  </p:normalViewPr>
  <p:slideViewPr>
    <p:cSldViewPr snapToGrid="0">
      <p:cViewPr varScale="1">
        <p:scale>
          <a:sx n="78" d="100"/>
          <a:sy n="78" d="100"/>
        </p:scale>
        <p:origin x="878" y="5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966AA-C2D0-420D-89FC-1A1AB0AD4072}" type="doc">
      <dgm:prSet loTypeId="urn:microsoft.com/office/officeart/2005/8/layout/hProcess11" loCatId="process" qsTypeId="urn:microsoft.com/office/officeart/2005/8/quickstyle/simple1" qsCatId="simple" csTypeId="urn:microsoft.com/office/officeart/2005/8/colors/accent1_1" csCatId="accent1" phldr="1"/>
      <dgm:spPr/>
      <dgm:t>
        <a:bodyPr/>
        <a:lstStyle/>
        <a:p>
          <a:endParaRPr lang="en-US"/>
        </a:p>
      </dgm:t>
    </dgm:pt>
    <dgm:pt modelId="{DDA98707-BB86-4D65-9AFA-A0921FDACCAC}">
      <dgm:prSet/>
      <dgm:spPr/>
      <dgm:t>
        <a:bodyPr/>
        <a:lstStyle/>
        <a:p>
          <a:r>
            <a:rPr lang="en-IN" dirty="0"/>
            <a:t>Automatic Gain Control </a:t>
          </a:r>
        </a:p>
      </dgm:t>
    </dgm:pt>
    <dgm:pt modelId="{F6DCC899-F049-480D-B47E-3C8AFE93ED7D}" type="parTrans" cxnId="{42FE343D-AB3B-4B3A-9D02-B2D9DC183AD9}">
      <dgm:prSet/>
      <dgm:spPr/>
      <dgm:t>
        <a:bodyPr/>
        <a:lstStyle/>
        <a:p>
          <a:endParaRPr lang="en-IN"/>
        </a:p>
      </dgm:t>
    </dgm:pt>
    <dgm:pt modelId="{588D4EBE-1FAA-4A9D-B561-823AE0A16853}" type="sibTrans" cxnId="{42FE343D-AB3B-4B3A-9D02-B2D9DC183AD9}">
      <dgm:prSet/>
      <dgm:spPr/>
      <dgm:t>
        <a:bodyPr/>
        <a:lstStyle/>
        <a:p>
          <a:endParaRPr lang="en-IN"/>
        </a:p>
      </dgm:t>
    </dgm:pt>
    <dgm:pt modelId="{ACC242CB-C295-4F06-880B-DF9A0758008A}">
      <dgm:prSet/>
      <dgm:spPr/>
      <dgm:t>
        <a:bodyPr/>
        <a:lstStyle/>
        <a:p>
          <a:r>
            <a:rPr lang="en-IN"/>
            <a:t>Symbol Synchronization</a:t>
          </a:r>
        </a:p>
      </dgm:t>
    </dgm:pt>
    <dgm:pt modelId="{D0B58B96-09DA-49F4-89CD-FC3A0AF07813}" type="parTrans" cxnId="{EAB7CC33-835E-4F1A-B058-6BAF71182DFD}">
      <dgm:prSet/>
      <dgm:spPr/>
      <dgm:t>
        <a:bodyPr/>
        <a:lstStyle/>
        <a:p>
          <a:endParaRPr lang="en-IN"/>
        </a:p>
      </dgm:t>
    </dgm:pt>
    <dgm:pt modelId="{4A3AD148-5AAF-416E-8312-0DE75A470361}" type="sibTrans" cxnId="{EAB7CC33-835E-4F1A-B058-6BAF71182DFD}">
      <dgm:prSet/>
      <dgm:spPr/>
      <dgm:t>
        <a:bodyPr/>
        <a:lstStyle/>
        <a:p>
          <a:endParaRPr lang="en-IN"/>
        </a:p>
      </dgm:t>
    </dgm:pt>
    <dgm:pt modelId="{F138D06F-B2A1-4F45-869C-333C5CCD49DF}">
      <dgm:prSet/>
      <dgm:spPr/>
      <dgm:t>
        <a:bodyPr/>
        <a:lstStyle/>
        <a:p>
          <a:r>
            <a:rPr lang="en-IN"/>
            <a:t>Phase Ambiguity Resolution (Differential Method)</a:t>
          </a:r>
        </a:p>
      </dgm:t>
    </dgm:pt>
    <dgm:pt modelId="{5242295F-A625-4850-8FE9-C36F2D61DA13}" type="parTrans" cxnId="{936E015A-2264-40C9-8A7D-C5F5182001B8}">
      <dgm:prSet/>
      <dgm:spPr/>
      <dgm:t>
        <a:bodyPr/>
        <a:lstStyle/>
        <a:p>
          <a:endParaRPr lang="en-IN"/>
        </a:p>
      </dgm:t>
    </dgm:pt>
    <dgm:pt modelId="{66144CA3-9FDB-461C-A134-58C1B38CB8D1}" type="sibTrans" cxnId="{936E015A-2264-40C9-8A7D-C5F5182001B8}">
      <dgm:prSet/>
      <dgm:spPr/>
      <dgm:t>
        <a:bodyPr/>
        <a:lstStyle/>
        <a:p>
          <a:endParaRPr lang="en-IN"/>
        </a:p>
      </dgm:t>
    </dgm:pt>
    <dgm:pt modelId="{17246642-1189-40E1-BC38-937E8DB76BCE}">
      <dgm:prSet/>
      <dgm:spPr/>
      <dgm:t>
        <a:bodyPr/>
        <a:lstStyle/>
        <a:p>
          <a:r>
            <a:rPr lang="en-IN"/>
            <a:t>Phase Ambiguity Resolution (Unique Word Method)</a:t>
          </a:r>
        </a:p>
      </dgm:t>
    </dgm:pt>
    <dgm:pt modelId="{B49C08CD-A951-48E9-8F8A-4F10011E74AE}" type="parTrans" cxnId="{7C9070A9-E58A-4D4A-B718-DA837979DBB1}">
      <dgm:prSet/>
      <dgm:spPr/>
      <dgm:t>
        <a:bodyPr/>
        <a:lstStyle/>
        <a:p>
          <a:endParaRPr lang="en-IN"/>
        </a:p>
      </dgm:t>
    </dgm:pt>
    <dgm:pt modelId="{2115F580-D122-4DF8-B2BB-70B6A917946A}" type="sibTrans" cxnId="{7C9070A9-E58A-4D4A-B718-DA837979DBB1}">
      <dgm:prSet/>
      <dgm:spPr/>
      <dgm:t>
        <a:bodyPr/>
        <a:lstStyle/>
        <a:p>
          <a:endParaRPr lang="en-IN"/>
        </a:p>
      </dgm:t>
    </dgm:pt>
    <dgm:pt modelId="{423EBC4B-2B15-409C-8AF2-5ACD2D4DAA6B}">
      <dgm:prSet/>
      <dgm:spPr/>
      <dgm:t>
        <a:bodyPr/>
        <a:lstStyle/>
        <a:p>
          <a:r>
            <a:rPr lang="en-IN"/>
            <a:t>IP blocks on ADRV 9361 board</a:t>
          </a:r>
        </a:p>
      </dgm:t>
    </dgm:pt>
    <dgm:pt modelId="{D2D07420-292F-4963-A3C0-0A764450CA3B}" type="parTrans" cxnId="{DF008D0B-CE0A-4E47-A9E4-433E2C2441BD}">
      <dgm:prSet/>
      <dgm:spPr/>
      <dgm:t>
        <a:bodyPr/>
        <a:lstStyle/>
        <a:p>
          <a:endParaRPr lang="en-IN"/>
        </a:p>
      </dgm:t>
    </dgm:pt>
    <dgm:pt modelId="{BCAB3691-E3C3-4D05-B1CA-611610F9F29D}" type="sibTrans" cxnId="{DF008D0B-CE0A-4E47-A9E4-433E2C2441BD}">
      <dgm:prSet/>
      <dgm:spPr/>
      <dgm:t>
        <a:bodyPr/>
        <a:lstStyle/>
        <a:p>
          <a:endParaRPr lang="en-IN"/>
        </a:p>
      </dgm:t>
    </dgm:pt>
    <dgm:pt modelId="{70E1D108-8F40-4723-8C96-4F51127B0F19}">
      <dgm:prSet/>
      <dgm:spPr/>
      <dgm:t>
        <a:bodyPr/>
        <a:lstStyle/>
        <a:p>
          <a:r>
            <a:rPr lang="en-IN" dirty="0"/>
            <a:t>ADC-DAC loopback on ZCU208 board</a:t>
          </a:r>
        </a:p>
      </dgm:t>
    </dgm:pt>
    <dgm:pt modelId="{04B6D5E0-4C04-4A11-873B-A2CAC9910EDA}" type="parTrans" cxnId="{ED2A1DEF-732F-4836-8854-562B4092DD41}">
      <dgm:prSet/>
      <dgm:spPr/>
      <dgm:t>
        <a:bodyPr/>
        <a:lstStyle/>
        <a:p>
          <a:endParaRPr lang="en-IN"/>
        </a:p>
      </dgm:t>
    </dgm:pt>
    <dgm:pt modelId="{1CF0C865-A115-425A-AEAB-0D7C419B81F9}" type="sibTrans" cxnId="{ED2A1DEF-732F-4836-8854-562B4092DD41}">
      <dgm:prSet/>
      <dgm:spPr/>
      <dgm:t>
        <a:bodyPr/>
        <a:lstStyle/>
        <a:p>
          <a:endParaRPr lang="en-IN"/>
        </a:p>
      </dgm:t>
    </dgm:pt>
    <dgm:pt modelId="{9105EB02-75D2-418D-ABC5-6B9FADE34316}">
      <dgm:prSet/>
      <dgm:spPr/>
      <dgm:t>
        <a:bodyPr/>
        <a:lstStyle/>
        <a:p>
          <a:r>
            <a:rPr lang="en-IN"/>
            <a:t>Viterbi Decoding (Ongoing)</a:t>
          </a:r>
          <a:endParaRPr lang="en-IN" dirty="0"/>
        </a:p>
      </dgm:t>
    </dgm:pt>
    <dgm:pt modelId="{115F54F5-A380-4157-B066-33A890BA97E4}" type="parTrans" cxnId="{08BD355C-B6C7-4059-A214-2A8C63C67953}">
      <dgm:prSet/>
      <dgm:spPr/>
      <dgm:t>
        <a:bodyPr/>
        <a:lstStyle/>
        <a:p>
          <a:endParaRPr lang="en-IN"/>
        </a:p>
      </dgm:t>
    </dgm:pt>
    <dgm:pt modelId="{E950DB9B-BB5A-4B64-B55A-C826275DE85B}" type="sibTrans" cxnId="{08BD355C-B6C7-4059-A214-2A8C63C67953}">
      <dgm:prSet/>
      <dgm:spPr/>
      <dgm:t>
        <a:bodyPr/>
        <a:lstStyle/>
        <a:p>
          <a:endParaRPr lang="en-IN"/>
        </a:p>
      </dgm:t>
    </dgm:pt>
    <dgm:pt modelId="{57DEBBB0-C3E2-490C-A284-E65645A15AE8}">
      <dgm:prSet/>
      <dgm:spPr/>
      <dgm:t>
        <a:bodyPr/>
        <a:lstStyle/>
        <a:p>
          <a:r>
            <a:rPr lang="en-IN"/>
            <a:t>Reed-Solomon Decoding (Ongoing)</a:t>
          </a:r>
          <a:endParaRPr lang="en-IN" dirty="0"/>
        </a:p>
      </dgm:t>
    </dgm:pt>
    <dgm:pt modelId="{BC0CE3AF-CF43-4EFA-9F86-BF60716D5532}" type="parTrans" cxnId="{37A6F571-9321-4BCC-BF28-76F27BA59533}">
      <dgm:prSet/>
      <dgm:spPr/>
      <dgm:t>
        <a:bodyPr/>
        <a:lstStyle/>
        <a:p>
          <a:endParaRPr lang="en-IN"/>
        </a:p>
      </dgm:t>
    </dgm:pt>
    <dgm:pt modelId="{29A324D3-F3F8-42D1-8D52-595D42B1FE58}" type="sibTrans" cxnId="{37A6F571-9321-4BCC-BF28-76F27BA59533}">
      <dgm:prSet/>
      <dgm:spPr/>
      <dgm:t>
        <a:bodyPr/>
        <a:lstStyle/>
        <a:p>
          <a:endParaRPr lang="en-IN"/>
        </a:p>
      </dgm:t>
    </dgm:pt>
    <dgm:pt modelId="{7F7D3F0A-88AE-44AB-92BC-B1AEC7CDD5CE}" type="pres">
      <dgm:prSet presAssocID="{B6A966AA-C2D0-420D-89FC-1A1AB0AD4072}" presName="Name0" presStyleCnt="0">
        <dgm:presLayoutVars>
          <dgm:dir/>
          <dgm:resizeHandles val="exact"/>
        </dgm:presLayoutVars>
      </dgm:prSet>
      <dgm:spPr/>
    </dgm:pt>
    <dgm:pt modelId="{1321859E-820F-42A1-A815-96F9E1091C18}" type="pres">
      <dgm:prSet presAssocID="{B6A966AA-C2D0-420D-89FC-1A1AB0AD4072}" presName="arrow" presStyleLbl="bgShp" presStyleIdx="0" presStyleCnt="1" custLinFactNeighborX="-151"/>
      <dgm:spPr/>
    </dgm:pt>
    <dgm:pt modelId="{0C0EFEA6-53DB-4B11-B914-678B897CA613}" type="pres">
      <dgm:prSet presAssocID="{B6A966AA-C2D0-420D-89FC-1A1AB0AD4072}" presName="points" presStyleCnt="0"/>
      <dgm:spPr/>
    </dgm:pt>
    <dgm:pt modelId="{66F1707C-9C44-43AC-A169-EEE07818E401}" type="pres">
      <dgm:prSet presAssocID="{DDA98707-BB86-4D65-9AFA-A0921FDACCAC}" presName="compositeA" presStyleCnt="0"/>
      <dgm:spPr/>
    </dgm:pt>
    <dgm:pt modelId="{7910EFA6-0AE8-4C5B-93FF-1204B36424E9}" type="pres">
      <dgm:prSet presAssocID="{DDA98707-BB86-4D65-9AFA-A0921FDACCAC}" presName="textA" presStyleLbl="revTx" presStyleIdx="0" presStyleCnt="8">
        <dgm:presLayoutVars>
          <dgm:bulletEnabled val="1"/>
        </dgm:presLayoutVars>
      </dgm:prSet>
      <dgm:spPr/>
    </dgm:pt>
    <dgm:pt modelId="{9F94E245-47A1-40BF-B46A-4D2BEB22B003}" type="pres">
      <dgm:prSet presAssocID="{DDA98707-BB86-4D65-9AFA-A0921FDACCAC}" presName="circleA" presStyleLbl="node1" presStyleIdx="0" presStyleCnt="8"/>
      <dgm:spPr/>
    </dgm:pt>
    <dgm:pt modelId="{59D13200-010D-4BF1-845A-772E9DEE6EDB}" type="pres">
      <dgm:prSet presAssocID="{DDA98707-BB86-4D65-9AFA-A0921FDACCAC}" presName="spaceA" presStyleCnt="0"/>
      <dgm:spPr/>
    </dgm:pt>
    <dgm:pt modelId="{726524D5-BD2E-47B5-86AC-96BE77192922}" type="pres">
      <dgm:prSet presAssocID="{588D4EBE-1FAA-4A9D-B561-823AE0A16853}" presName="space" presStyleCnt="0"/>
      <dgm:spPr/>
    </dgm:pt>
    <dgm:pt modelId="{41705485-0821-4289-8AE1-D925B8B8E970}" type="pres">
      <dgm:prSet presAssocID="{ACC242CB-C295-4F06-880B-DF9A0758008A}" presName="compositeB" presStyleCnt="0"/>
      <dgm:spPr/>
    </dgm:pt>
    <dgm:pt modelId="{9BDAB285-4521-466B-97CD-05601D573130}" type="pres">
      <dgm:prSet presAssocID="{ACC242CB-C295-4F06-880B-DF9A0758008A}" presName="textB" presStyleLbl="revTx" presStyleIdx="1" presStyleCnt="8">
        <dgm:presLayoutVars>
          <dgm:bulletEnabled val="1"/>
        </dgm:presLayoutVars>
      </dgm:prSet>
      <dgm:spPr/>
    </dgm:pt>
    <dgm:pt modelId="{DD2EAEAA-3D4B-4B80-A9D5-CCC1C0AE9540}" type="pres">
      <dgm:prSet presAssocID="{ACC242CB-C295-4F06-880B-DF9A0758008A}" presName="circleB" presStyleLbl="node1" presStyleIdx="1" presStyleCnt="8"/>
      <dgm:spPr/>
    </dgm:pt>
    <dgm:pt modelId="{2BB3A55F-CD96-4201-AE71-ED1FFFCDD20F}" type="pres">
      <dgm:prSet presAssocID="{ACC242CB-C295-4F06-880B-DF9A0758008A}" presName="spaceB" presStyleCnt="0"/>
      <dgm:spPr/>
    </dgm:pt>
    <dgm:pt modelId="{93B52C61-2206-4DBA-AA8F-9AE31F1BB0D1}" type="pres">
      <dgm:prSet presAssocID="{4A3AD148-5AAF-416E-8312-0DE75A470361}" presName="space" presStyleCnt="0"/>
      <dgm:spPr/>
    </dgm:pt>
    <dgm:pt modelId="{51C466CC-5C35-4C28-AAF3-70DBCD5E1EBF}" type="pres">
      <dgm:prSet presAssocID="{F138D06F-B2A1-4F45-869C-333C5CCD49DF}" presName="compositeA" presStyleCnt="0"/>
      <dgm:spPr/>
    </dgm:pt>
    <dgm:pt modelId="{055F673A-E648-496E-8A62-B37337BC6CDA}" type="pres">
      <dgm:prSet presAssocID="{F138D06F-B2A1-4F45-869C-333C5CCD49DF}" presName="textA" presStyleLbl="revTx" presStyleIdx="2" presStyleCnt="8">
        <dgm:presLayoutVars>
          <dgm:bulletEnabled val="1"/>
        </dgm:presLayoutVars>
      </dgm:prSet>
      <dgm:spPr/>
    </dgm:pt>
    <dgm:pt modelId="{C547529E-D50F-464E-8FB3-3299E704A25E}" type="pres">
      <dgm:prSet presAssocID="{F138D06F-B2A1-4F45-869C-333C5CCD49DF}" presName="circleA" presStyleLbl="node1" presStyleIdx="2" presStyleCnt="8"/>
      <dgm:spPr/>
    </dgm:pt>
    <dgm:pt modelId="{30CBE3E3-5551-4646-9D58-9C1A36AB192C}" type="pres">
      <dgm:prSet presAssocID="{F138D06F-B2A1-4F45-869C-333C5CCD49DF}" presName="spaceA" presStyleCnt="0"/>
      <dgm:spPr/>
    </dgm:pt>
    <dgm:pt modelId="{F47EE4C1-A796-420E-8145-54B74A8BC957}" type="pres">
      <dgm:prSet presAssocID="{66144CA3-9FDB-461C-A134-58C1B38CB8D1}" presName="space" presStyleCnt="0"/>
      <dgm:spPr/>
    </dgm:pt>
    <dgm:pt modelId="{47591D6F-F271-4A67-8866-2874DCC4A186}" type="pres">
      <dgm:prSet presAssocID="{17246642-1189-40E1-BC38-937E8DB76BCE}" presName="compositeB" presStyleCnt="0"/>
      <dgm:spPr/>
    </dgm:pt>
    <dgm:pt modelId="{BE107D8E-4411-45A2-8096-BEDDAA80004E}" type="pres">
      <dgm:prSet presAssocID="{17246642-1189-40E1-BC38-937E8DB76BCE}" presName="textB" presStyleLbl="revTx" presStyleIdx="3" presStyleCnt="8">
        <dgm:presLayoutVars>
          <dgm:bulletEnabled val="1"/>
        </dgm:presLayoutVars>
      </dgm:prSet>
      <dgm:spPr/>
    </dgm:pt>
    <dgm:pt modelId="{FB6EDB01-C017-4467-AA67-AC2C88583324}" type="pres">
      <dgm:prSet presAssocID="{17246642-1189-40E1-BC38-937E8DB76BCE}" presName="circleB" presStyleLbl="node1" presStyleIdx="3" presStyleCnt="8"/>
      <dgm:spPr/>
    </dgm:pt>
    <dgm:pt modelId="{0BF2B8C9-D480-4831-BCF4-EF9E248AC3C9}" type="pres">
      <dgm:prSet presAssocID="{17246642-1189-40E1-BC38-937E8DB76BCE}" presName="spaceB" presStyleCnt="0"/>
      <dgm:spPr/>
    </dgm:pt>
    <dgm:pt modelId="{ADB392BD-46F0-479A-8B50-6DAC9EF91E78}" type="pres">
      <dgm:prSet presAssocID="{2115F580-D122-4DF8-B2BB-70B6A917946A}" presName="space" presStyleCnt="0"/>
      <dgm:spPr/>
    </dgm:pt>
    <dgm:pt modelId="{2C4F657D-5A58-4553-8C6E-32DC91FB8B55}" type="pres">
      <dgm:prSet presAssocID="{423EBC4B-2B15-409C-8AF2-5ACD2D4DAA6B}" presName="compositeA" presStyleCnt="0"/>
      <dgm:spPr/>
    </dgm:pt>
    <dgm:pt modelId="{C625C88D-AD84-4759-92FE-CA9DCFDB7A1E}" type="pres">
      <dgm:prSet presAssocID="{423EBC4B-2B15-409C-8AF2-5ACD2D4DAA6B}" presName="textA" presStyleLbl="revTx" presStyleIdx="4" presStyleCnt="8">
        <dgm:presLayoutVars>
          <dgm:bulletEnabled val="1"/>
        </dgm:presLayoutVars>
      </dgm:prSet>
      <dgm:spPr/>
    </dgm:pt>
    <dgm:pt modelId="{5D4D8EFF-1055-418F-81FB-35091360C278}" type="pres">
      <dgm:prSet presAssocID="{423EBC4B-2B15-409C-8AF2-5ACD2D4DAA6B}" presName="circleA" presStyleLbl="node1" presStyleIdx="4" presStyleCnt="8"/>
      <dgm:spPr/>
    </dgm:pt>
    <dgm:pt modelId="{5F49A641-A28B-4FE0-9497-CB3BFF248B1E}" type="pres">
      <dgm:prSet presAssocID="{423EBC4B-2B15-409C-8AF2-5ACD2D4DAA6B}" presName="spaceA" presStyleCnt="0"/>
      <dgm:spPr/>
    </dgm:pt>
    <dgm:pt modelId="{97B0E47C-AB15-40A8-BDB0-B31C3DB8D0C9}" type="pres">
      <dgm:prSet presAssocID="{BCAB3691-E3C3-4D05-B1CA-611610F9F29D}" presName="space" presStyleCnt="0"/>
      <dgm:spPr/>
    </dgm:pt>
    <dgm:pt modelId="{8BA7E51F-102E-4C47-B153-CCA54A5DEF69}" type="pres">
      <dgm:prSet presAssocID="{70E1D108-8F40-4723-8C96-4F51127B0F19}" presName="compositeB" presStyleCnt="0"/>
      <dgm:spPr/>
    </dgm:pt>
    <dgm:pt modelId="{407273B4-BCB8-4220-B5E6-90698CBDBC9C}" type="pres">
      <dgm:prSet presAssocID="{70E1D108-8F40-4723-8C96-4F51127B0F19}" presName="textB" presStyleLbl="revTx" presStyleIdx="5" presStyleCnt="8">
        <dgm:presLayoutVars>
          <dgm:bulletEnabled val="1"/>
        </dgm:presLayoutVars>
      </dgm:prSet>
      <dgm:spPr/>
    </dgm:pt>
    <dgm:pt modelId="{535AE2F5-75D1-4EA0-AD3A-D864F4F3A6C1}" type="pres">
      <dgm:prSet presAssocID="{70E1D108-8F40-4723-8C96-4F51127B0F19}" presName="circleB" presStyleLbl="node1" presStyleIdx="5" presStyleCnt="8"/>
      <dgm:spPr/>
    </dgm:pt>
    <dgm:pt modelId="{B207CD0E-EF0D-4D81-B447-1306A3E5E4FD}" type="pres">
      <dgm:prSet presAssocID="{70E1D108-8F40-4723-8C96-4F51127B0F19}" presName="spaceB" presStyleCnt="0"/>
      <dgm:spPr/>
    </dgm:pt>
    <dgm:pt modelId="{17886DEE-0383-472B-AD5E-1CD9ED6B5527}" type="pres">
      <dgm:prSet presAssocID="{1CF0C865-A115-425A-AEAB-0D7C419B81F9}" presName="space" presStyleCnt="0"/>
      <dgm:spPr/>
    </dgm:pt>
    <dgm:pt modelId="{DA4ADF7F-EE93-4A16-B50D-87336F885381}" type="pres">
      <dgm:prSet presAssocID="{9105EB02-75D2-418D-ABC5-6B9FADE34316}" presName="compositeA" presStyleCnt="0"/>
      <dgm:spPr/>
    </dgm:pt>
    <dgm:pt modelId="{9B6DA465-443C-4D73-AA30-328B37116B85}" type="pres">
      <dgm:prSet presAssocID="{9105EB02-75D2-418D-ABC5-6B9FADE34316}" presName="textA" presStyleLbl="revTx" presStyleIdx="6" presStyleCnt="8">
        <dgm:presLayoutVars>
          <dgm:bulletEnabled val="1"/>
        </dgm:presLayoutVars>
      </dgm:prSet>
      <dgm:spPr/>
    </dgm:pt>
    <dgm:pt modelId="{A579ED58-A921-4F9B-A943-B783115FD8BB}" type="pres">
      <dgm:prSet presAssocID="{9105EB02-75D2-418D-ABC5-6B9FADE34316}" presName="circleA" presStyleLbl="node1" presStyleIdx="6" presStyleCnt="8"/>
      <dgm:spPr/>
    </dgm:pt>
    <dgm:pt modelId="{FBF7CFD5-F301-4B7F-88B2-4CACCBEDCB58}" type="pres">
      <dgm:prSet presAssocID="{9105EB02-75D2-418D-ABC5-6B9FADE34316}" presName="spaceA" presStyleCnt="0"/>
      <dgm:spPr/>
    </dgm:pt>
    <dgm:pt modelId="{73F17421-5BFF-4335-AD7E-B9DBB356FDEA}" type="pres">
      <dgm:prSet presAssocID="{E950DB9B-BB5A-4B64-B55A-C826275DE85B}" presName="space" presStyleCnt="0"/>
      <dgm:spPr/>
    </dgm:pt>
    <dgm:pt modelId="{60F57E73-E78F-4312-B31C-81FA559BEC4E}" type="pres">
      <dgm:prSet presAssocID="{57DEBBB0-C3E2-490C-A284-E65645A15AE8}" presName="compositeB" presStyleCnt="0"/>
      <dgm:spPr/>
    </dgm:pt>
    <dgm:pt modelId="{AD29B35F-401E-441A-B909-CB407F543FA6}" type="pres">
      <dgm:prSet presAssocID="{57DEBBB0-C3E2-490C-A284-E65645A15AE8}" presName="textB" presStyleLbl="revTx" presStyleIdx="7" presStyleCnt="8">
        <dgm:presLayoutVars>
          <dgm:bulletEnabled val="1"/>
        </dgm:presLayoutVars>
      </dgm:prSet>
      <dgm:spPr/>
    </dgm:pt>
    <dgm:pt modelId="{BC438E72-C4A9-4691-9F51-27019931D480}" type="pres">
      <dgm:prSet presAssocID="{57DEBBB0-C3E2-490C-A284-E65645A15AE8}" presName="circleB" presStyleLbl="node1" presStyleIdx="7" presStyleCnt="8"/>
      <dgm:spPr/>
    </dgm:pt>
    <dgm:pt modelId="{E496FDF7-059E-43D8-B9AD-5C57C832B249}" type="pres">
      <dgm:prSet presAssocID="{57DEBBB0-C3E2-490C-A284-E65645A15AE8}" presName="spaceB" presStyleCnt="0"/>
      <dgm:spPr/>
    </dgm:pt>
  </dgm:ptLst>
  <dgm:cxnLst>
    <dgm:cxn modelId="{DF008D0B-CE0A-4E47-A9E4-433E2C2441BD}" srcId="{B6A966AA-C2D0-420D-89FC-1A1AB0AD4072}" destId="{423EBC4B-2B15-409C-8AF2-5ACD2D4DAA6B}" srcOrd="4" destOrd="0" parTransId="{D2D07420-292F-4963-A3C0-0A764450CA3B}" sibTransId="{BCAB3691-E3C3-4D05-B1CA-611610F9F29D}"/>
    <dgm:cxn modelId="{EAB7CC33-835E-4F1A-B058-6BAF71182DFD}" srcId="{B6A966AA-C2D0-420D-89FC-1A1AB0AD4072}" destId="{ACC242CB-C295-4F06-880B-DF9A0758008A}" srcOrd="1" destOrd="0" parTransId="{D0B58B96-09DA-49F4-89CD-FC3A0AF07813}" sibTransId="{4A3AD148-5AAF-416E-8312-0DE75A470361}"/>
    <dgm:cxn modelId="{42FE343D-AB3B-4B3A-9D02-B2D9DC183AD9}" srcId="{B6A966AA-C2D0-420D-89FC-1A1AB0AD4072}" destId="{DDA98707-BB86-4D65-9AFA-A0921FDACCAC}" srcOrd="0" destOrd="0" parTransId="{F6DCC899-F049-480D-B47E-3C8AFE93ED7D}" sibTransId="{588D4EBE-1FAA-4A9D-B561-823AE0A16853}"/>
    <dgm:cxn modelId="{1AF5533F-76E1-498C-A467-C59C93C354D3}" type="presOf" srcId="{ACC242CB-C295-4F06-880B-DF9A0758008A}" destId="{9BDAB285-4521-466B-97CD-05601D573130}" srcOrd="0" destOrd="0" presId="urn:microsoft.com/office/officeart/2005/8/layout/hProcess11"/>
    <dgm:cxn modelId="{08BD355C-B6C7-4059-A214-2A8C63C67953}" srcId="{B6A966AA-C2D0-420D-89FC-1A1AB0AD4072}" destId="{9105EB02-75D2-418D-ABC5-6B9FADE34316}" srcOrd="6" destOrd="0" parTransId="{115F54F5-A380-4157-B066-33A890BA97E4}" sibTransId="{E950DB9B-BB5A-4B64-B55A-C826275DE85B}"/>
    <dgm:cxn modelId="{8AF7704F-B285-4A9C-BA90-65BEC6653B6C}" type="presOf" srcId="{B6A966AA-C2D0-420D-89FC-1A1AB0AD4072}" destId="{7F7D3F0A-88AE-44AB-92BC-B1AEC7CDD5CE}" srcOrd="0" destOrd="0" presId="urn:microsoft.com/office/officeart/2005/8/layout/hProcess11"/>
    <dgm:cxn modelId="{45B8B94F-7783-44D4-8D7E-F2A6816CBCB2}" type="presOf" srcId="{DDA98707-BB86-4D65-9AFA-A0921FDACCAC}" destId="{7910EFA6-0AE8-4C5B-93FF-1204B36424E9}" srcOrd="0" destOrd="0" presId="urn:microsoft.com/office/officeart/2005/8/layout/hProcess11"/>
    <dgm:cxn modelId="{37A6F571-9321-4BCC-BF28-76F27BA59533}" srcId="{B6A966AA-C2D0-420D-89FC-1A1AB0AD4072}" destId="{57DEBBB0-C3E2-490C-A284-E65645A15AE8}" srcOrd="7" destOrd="0" parTransId="{BC0CE3AF-CF43-4EFA-9F86-BF60716D5532}" sibTransId="{29A324D3-F3F8-42D1-8D52-595D42B1FE58}"/>
    <dgm:cxn modelId="{E08E0152-F8AD-49DE-8A84-9D435FBBA7E8}" type="presOf" srcId="{17246642-1189-40E1-BC38-937E8DB76BCE}" destId="{BE107D8E-4411-45A2-8096-BEDDAA80004E}" srcOrd="0" destOrd="0" presId="urn:microsoft.com/office/officeart/2005/8/layout/hProcess11"/>
    <dgm:cxn modelId="{8340FB54-8226-4BD9-A8C7-47AA08A91017}" type="presOf" srcId="{70E1D108-8F40-4723-8C96-4F51127B0F19}" destId="{407273B4-BCB8-4220-B5E6-90698CBDBC9C}" srcOrd="0" destOrd="0" presId="urn:microsoft.com/office/officeart/2005/8/layout/hProcess11"/>
    <dgm:cxn modelId="{936E015A-2264-40C9-8A7D-C5F5182001B8}" srcId="{B6A966AA-C2D0-420D-89FC-1A1AB0AD4072}" destId="{F138D06F-B2A1-4F45-869C-333C5CCD49DF}" srcOrd="2" destOrd="0" parTransId="{5242295F-A625-4850-8FE9-C36F2D61DA13}" sibTransId="{66144CA3-9FDB-461C-A134-58C1B38CB8D1}"/>
    <dgm:cxn modelId="{4434E397-477D-486C-A978-FC650348B83E}" type="presOf" srcId="{423EBC4B-2B15-409C-8AF2-5ACD2D4DAA6B}" destId="{C625C88D-AD84-4759-92FE-CA9DCFDB7A1E}" srcOrd="0" destOrd="0" presId="urn:microsoft.com/office/officeart/2005/8/layout/hProcess11"/>
    <dgm:cxn modelId="{7C9070A9-E58A-4D4A-B718-DA837979DBB1}" srcId="{B6A966AA-C2D0-420D-89FC-1A1AB0AD4072}" destId="{17246642-1189-40E1-BC38-937E8DB76BCE}" srcOrd="3" destOrd="0" parTransId="{B49C08CD-A951-48E9-8F8A-4F10011E74AE}" sibTransId="{2115F580-D122-4DF8-B2BB-70B6A917946A}"/>
    <dgm:cxn modelId="{32CB74B1-E61F-4B9D-8103-B3BDC7C9E9E9}" type="presOf" srcId="{9105EB02-75D2-418D-ABC5-6B9FADE34316}" destId="{9B6DA465-443C-4D73-AA30-328B37116B85}" srcOrd="0" destOrd="0" presId="urn:microsoft.com/office/officeart/2005/8/layout/hProcess11"/>
    <dgm:cxn modelId="{1E33FFE2-7209-4EEE-B216-9AE492131F44}" type="presOf" srcId="{F138D06F-B2A1-4F45-869C-333C5CCD49DF}" destId="{055F673A-E648-496E-8A62-B37337BC6CDA}" srcOrd="0" destOrd="0" presId="urn:microsoft.com/office/officeart/2005/8/layout/hProcess11"/>
    <dgm:cxn modelId="{531F8EE7-CC95-4B9A-AA66-87E20E07B5C5}" type="presOf" srcId="{57DEBBB0-C3E2-490C-A284-E65645A15AE8}" destId="{AD29B35F-401E-441A-B909-CB407F543FA6}" srcOrd="0" destOrd="0" presId="urn:microsoft.com/office/officeart/2005/8/layout/hProcess11"/>
    <dgm:cxn modelId="{ED2A1DEF-732F-4836-8854-562B4092DD41}" srcId="{B6A966AA-C2D0-420D-89FC-1A1AB0AD4072}" destId="{70E1D108-8F40-4723-8C96-4F51127B0F19}" srcOrd="5" destOrd="0" parTransId="{04B6D5E0-4C04-4A11-873B-A2CAC9910EDA}" sibTransId="{1CF0C865-A115-425A-AEAB-0D7C419B81F9}"/>
    <dgm:cxn modelId="{7D70C91E-4011-4BB4-9F05-2ACC5B47A86E}" type="presParOf" srcId="{7F7D3F0A-88AE-44AB-92BC-B1AEC7CDD5CE}" destId="{1321859E-820F-42A1-A815-96F9E1091C18}" srcOrd="0" destOrd="0" presId="urn:microsoft.com/office/officeart/2005/8/layout/hProcess11"/>
    <dgm:cxn modelId="{4A741A01-7FFE-45A7-B502-120297206D64}" type="presParOf" srcId="{7F7D3F0A-88AE-44AB-92BC-B1AEC7CDD5CE}" destId="{0C0EFEA6-53DB-4B11-B914-678B897CA613}" srcOrd="1" destOrd="0" presId="urn:microsoft.com/office/officeart/2005/8/layout/hProcess11"/>
    <dgm:cxn modelId="{94F88954-2AB2-474E-BD9A-93ECB4E8D9FE}" type="presParOf" srcId="{0C0EFEA6-53DB-4B11-B914-678B897CA613}" destId="{66F1707C-9C44-43AC-A169-EEE07818E401}" srcOrd="0" destOrd="0" presId="urn:microsoft.com/office/officeart/2005/8/layout/hProcess11"/>
    <dgm:cxn modelId="{27D88771-4B6E-4C52-BB5F-AD074857F5B0}" type="presParOf" srcId="{66F1707C-9C44-43AC-A169-EEE07818E401}" destId="{7910EFA6-0AE8-4C5B-93FF-1204B36424E9}" srcOrd="0" destOrd="0" presId="urn:microsoft.com/office/officeart/2005/8/layout/hProcess11"/>
    <dgm:cxn modelId="{38FE31CD-CFFC-40DA-8F23-D66CCE0FCA64}" type="presParOf" srcId="{66F1707C-9C44-43AC-A169-EEE07818E401}" destId="{9F94E245-47A1-40BF-B46A-4D2BEB22B003}" srcOrd="1" destOrd="0" presId="urn:microsoft.com/office/officeart/2005/8/layout/hProcess11"/>
    <dgm:cxn modelId="{D61DDB0F-535C-4546-8334-CD1D91CECF03}" type="presParOf" srcId="{66F1707C-9C44-43AC-A169-EEE07818E401}" destId="{59D13200-010D-4BF1-845A-772E9DEE6EDB}" srcOrd="2" destOrd="0" presId="urn:microsoft.com/office/officeart/2005/8/layout/hProcess11"/>
    <dgm:cxn modelId="{7D3022C9-C45A-4982-9DF7-3AB78B65E44A}" type="presParOf" srcId="{0C0EFEA6-53DB-4B11-B914-678B897CA613}" destId="{726524D5-BD2E-47B5-86AC-96BE77192922}" srcOrd="1" destOrd="0" presId="urn:microsoft.com/office/officeart/2005/8/layout/hProcess11"/>
    <dgm:cxn modelId="{041348D8-B4E1-4806-8EEA-EB52FB6C2308}" type="presParOf" srcId="{0C0EFEA6-53DB-4B11-B914-678B897CA613}" destId="{41705485-0821-4289-8AE1-D925B8B8E970}" srcOrd="2" destOrd="0" presId="urn:microsoft.com/office/officeart/2005/8/layout/hProcess11"/>
    <dgm:cxn modelId="{6C388AD9-27BC-417A-B3C0-DC146CADB814}" type="presParOf" srcId="{41705485-0821-4289-8AE1-D925B8B8E970}" destId="{9BDAB285-4521-466B-97CD-05601D573130}" srcOrd="0" destOrd="0" presId="urn:microsoft.com/office/officeart/2005/8/layout/hProcess11"/>
    <dgm:cxn modelId="{6F3C623F-8EA8-4F8F-BF2A-0D7412D25DF9}" type="presParOf" srcId="{41705485-0821-4289-8AE1-D925B8B8E970}" destId="{DD2EAEAA-3D4B-4B80-A9D5-CCC1C0AE9540}" srcOrd="1" destOrd="0" presId="urn:microsoft.com/office/officeart/2005/8/layout/hProcess11"/>
    <dgm:cxn modelId="{6AB5B236-0350-4BF3-9174-98D7AF260ED1}" type="presParOf" srcId="{41705485-0821-4289-8AE1-D925B8B8E970}" destId="{2BB3A55F-CD96-4201-AE71-ED1FFFCDD20F}" srcOrd="2" destOrd="0" presId="urn:microsoft.com/office/officeart/2005/8/layout/hProcess11"/>
    <dgm:cxn modelId="{9502C833-1609-4960-A67B-B2ECBD9E9AF3}" type="presParOf" srcId="{0C0EFEA6-53DB-4B11-B914-678B897CA613}" destId="{93B52C61-2206-4DBA-AA8F-9AE31F1BB0D1}" srcOrd="3" destOrd="0" presId="urn:microsoft.com/office/officeart/2005/8/layout/hProcess11"/>
    <dgm:cxn modelId="{FB1720BF-86B0-4449-AE49-850199E8EB23}" type="presParOf" srcId="{0C0EFEA6-53DB-4B11-B914-678B897CA613}" destId="{51C466CC-5C35-4C28-AAF3-70DBCD5E1EBF}" srcOrd="4" destOrd="0" presId="urn:microsoft.com/office/officeart/2005/8/layout/hProcess11"/>
    <dgm:cxn modelId="{E8F946FF-7B58-46C2-93E8-18E72C66CEA8}" type="presParOf" srcId="{51C466CC-5C35-4C28-AAF3-70DBCD5E1EBF}" destId="{055F673A-E648-496E-8A62-B37337BC6CDA}" srcOrd="0" destOrd="0" presId="urn:microsoft.com/office/officeart/2005/8/layout/hProcess11"/>
    <dgm:cxn modelId="{E4520834-83FB-46BC-8B4A-7E0BD4CDFF7B}" type="presParOf" srcId="{51C466CC-5C35-4C28-AAF3-70DBCD5E1EBF}" destId="{C547529E-D50F-464E-8FB3-3299E704A25E}" srcOrd="1" destOrd="0" presId="urn:microsoft.com/office/officeart/2005/8/layout/hProcess11"/>
    <dgm:cxn modelId="{AC8354B9-5D9A-486D-B4DB-A9F74E0D8948}" type="presParOf" srcId="{51C466CC-5C35-4C28-AAF3-70DBCD5E1EBF}" destId="{30CBE3E3-5551-4646-9D58-9C1A36AB192C}" srcOrd="2" destOrd="0" presId="urn:microsoft.com/office/officeart/2005/8/layout/hProcess11"/>
    <dgm:cxn modelId="{F08F6F02-90AF-49F9-884F-D7CB04616D61}" type="presParOf" srcId="{0C0EFEA6-53DB-4B11-B914-678B897CA613}" destId="{F47EE4C1-A796-420E-8145-54B74A8BC957}" srcOrd="5" destOrd="0" presId="urn:microsoft.com/office/officeart/2005/8/layout/hProcess11"/>
    <dgm:cxn modelId="{BBEC772F-B694-4679-A2C0-DE9C308C9A1C}" type="presParOf" srcId="{0C0EFEA6-53DB-4B11-B914-678B897CA613}" destId="{47591D6F-F271-4A67-8866-2874DCC4A186}" srcOrd="6" destOrd="0" presId="urn:microsoft.com/office/officeart/2005/8/layout/hProcess11"/>
    <dgm:cxn modelId="{E41416A2-DA2A-415F-8DCE-99C6386C74AC}" type="presParOf" srcId="{47591D6F-F271-4A67-8866-2874DCC4A186}" destId="{BE107D8E-4411-45A2-8096-BEDDAA80004E}" srcOrd="0" destOrd="0" presId="urn:microsoft.com/office/officeart/2005/8/layout/hProcess11"/>
    <dgm:cxn modelId="{56AB00F2-2ED0-4D99-9A05-A1A7C91A5EDB}" type="presParOf" srcId="{47591D6F-F271-4A67-8866-2874DCC4A186}" destId="{FB6EDB01-C017-4467-AA67-AC2C88583324}" srcOrd="1" destOrd="0" presId="urn:microsoft.com/office/officeart/2005/8/layout/hProcess11"/>
    <dgm:cxn modelId="{A91ADCC7-DB37-4726-8036-DED1201A1625}" type="presParOf" srcId="{47591D6F-F271-4A67-8866-2874DCC4A186}" destId="{0BF2B8C9-D480-4831-BCF4-EF9E248AC3C9}" srcOrd="2" destOrd="0" presId="urn:microsoft.com/office/officeart/2005/8/layout/hProcess11"/>
    <dgm:cxn modelId="{44EFE172-BE40-4641-8BBE-0EEDA71B50B7}" type="presParOf" srcId="{0C0EFEA6-53DB-4B11-B914-678B897CA613}" destId="{ADB392BD-46F0-479A-8B50-6DAC9EF91E78}" srcOrd="7" destOrd="0" presId="urn:microsoft.com/office/officeart/2005/8/layout/hProcess11"/>
    <dgm:cxn modelId="{C8BBC982-F7F0-4551-BB42-113B0603FB1D}" type="presParOf" srcId="{0C0EFEA6-53DB-4B11-B914-678B897CA613}" destId="{2C4F657D-5A58-4553-8C6E-32DC91FB8B55}" srcOrd="8" destOrd="0" presId="urn:microsoft.com/office/officeart/2005/8/layout/hProcess11"/>
    <dgm:cxn modelId="{A8193E86-7258-472F-9E90-CEEECC2C6FD3}" type="presParOf" srcId="{2C4F657D-5A58-4553-8C6E-32DC91FB8B55}" destId="{C625C88D-AD84-4759-92FE-CA9DCFDB7A1E}" srcOrd="0" destOrd="0" presId="urn:microsoft.com/office/officeart/2005/8/layout/hProcess11"/>
    <dgm:cxn modelId="{E203BA66-6B78-4045-8E2E-9D7A786A9033}" type="presParOf" srcId="{2C4F657D-5A58-4553-8C6E-32DC91FB8B55}" destId="{5D4D8EFF-1055-418F-81FB-35091360C278}" srcOrd="1" destOrd="0" presId="urn:microsoft.com/office/officeart/2005/8/layout/hProcess11"/>
    <dgm:cxn modelId="{F73C0715-E979-4E74-BDB4-B3B1DCBC972A}" type="presParOf" srcId="{2C4F657D-5A58-4553-8C6E-32DC91FB8B55}" destId="{5F49A641-A28B-4FE0-9497-CB3BFF248B1E}" srcOrd="2" destOrd="0" presId="urn:microsoft.com/office/officeart/2005/8/layout/hProcess11"/>
    <dgm:cxn modelId="{61E7C07F-50E9-413E-88AB-279CF03FEF63}" type="presParOf" srcId="{0C0EFEA6-53DB-4B11-B914-678B897CA613}" destId="{97B0E47C-AB15-40A8-BDB0-B31C3DB8D0C9}" srcOrd="9" destOrd="0" presId="urn:microsoft.com/office/officeart/2005/8/layout/hProcess11"/>
    <dgm:cxn modelId="{AC692948-3916-485B-878A-95663684F931}" type="presParOf" srcId="{0C0EFEA6-53DB-4B11-B914-678B897CA613}" destId="{8BA7E51F-102E-4C47-B153-CCA54A5DEF69}" srcOrd="10" destOrd="0" presId="urn:microsoft.com/office/officeart/2005/8/layout/hProcess11"/>
    <dgm:cxn modelId="{AFCB35B0-892A-4389-A5A8-12DB0B1FDD32}" type="presParOf" srcId="{8BA7E51F-102E-4C47-B153-CCA54A5DEF69}" destId="{407273B4-BCB8-4220-B5E6-90698CBDBC9C}" srcOrd="0" destOrd="0" presId="urn:microsoft.com/office/officeart/2005/8/layout/hProcess11"/>
    <dgm:cxn modelId="{BBD02667-2AFB-4510-9B67-36C47380E3D4}" type="presParOf" srcId="{8BA7E51F-102E-4C47-B153-CCA54A5DEF69}" destId="{535AE2F5-75D1-4EA0-AD3A-D864F4F3A6C1}" srcOrd="1" destOrd="0" presId="urn:microsoft.com/office/officeart/2005/8/layout/hProcess11"/>
    <dgm:cxn modelId="{2A30CE96-51B4-44FA-BAC8-CDB4BF9DF633}" type="presParOf" srcId="{8BA7E51F-102E-4C47-B153-CCA54A5DEF69}" destId="{B207CD0E-EF0D-4D81-B447-1306A3E5E4FD}" srcOrd="2" destOrd="0" presId="urn:microsoft.com/office/officeart/2005/8/layout/hProcess11"/>
    <dgm:cxn modelId="{678BA95F-F440-40B6-B926-3D5243BA1854}" type="presParOf" srcId="{0C0EFEA6-53DB-4B11-B914-678B897CA613}" destId="{17886DEE-0383-472B-AD5E-1CD9ED6B5527}" srcOrd="11" destOrd="0" presId="urn:microsoft.com/office/officeart/2005/8/layout/hProcess11"/>
    <dgm:cxn modelId="{6D23CE86-1452-4723-A163-A75DAE037B2B}" type="presParOf" srcId="{0C0EFEA6-53DB-4B11-B914-678B897CA613}" destId="{DA4ADF7F-EE93-4A16-B50D-87336F885381}" srcOrd="12" destOrd="0" presId="urn:microsoft.com/office/officeart/2005/8/layout/hProcess11"/>
    <dgm:cxn modelId="{5EBB200D-038C-4E9C-B321-8CB4EEA9B5AB}" type="presParOf" srcId="{DA4ADF7F-EE93-4A16-B50D-87336F885381}" destId="{9B6DA465-443C-4D73-AA30-328B37116B85}" srcOrd="0" destOrd="0" presId="urn:microsoft.com/office/officeart/2005/8/layout/hProcess11"/>
    <dgm:cxn modelId="{02720373-CF3C-4978-9740-CEC7D37F36D9}" type="presParOf" srcId="{DA4ADF7F-EE93-4A16-B50D-87336F885381}" destId="{A579ED58-A921-4F9B-A943-B783115FD8BB}" srcOrd="1" destOrd="0" presId="urn:microsoft.com/office/officeart/2005/8/layout/hProcess11"/>
    <dgm:cxn modelId="{4B9CA81B-9AB3-41F4-AF8D-F0F760E13002}" type="presParOf" srcId="{DA4ADF7F-EE93-4A16-B50D-87336F885381}" destId="{FBF7CFD5-F301-4B7F-88B2-4CACCBEDCB58}" srcOrd="2" destOrd="0" presId="urn:microsoft.com/office/officeart/2005/8/layout/hProcess11"/>
    <dgm:cxn modelId="{2767019E-B64E-4441-B37E-C0FC1A043CE1}" type="presParOf" srcId="{0C0EFEA6-53DB-4B11-B914-678B897CA613}" destId="{73F17421-5BFF-4335-AD7E-B9DBB356FDEA}" srcOrd="13" destOrd="0" presId="urn:microsoft.com/office/officeart/2005/8/layout/hProcess11"/>
    <dgm:cxn modelId="{6FE1AC66-F955-4F8F-B419-FC49FC27D3EC}" type="presParOf" srcId="{0C0EFEA6-53DB-4B11-B914-678B897CA613}" destId="{60F57E73-E78F-4312-B31C-81FA559BEC4E}" srcOrd="14" destOrd="0" presId="urn:microsoft.com/office/officeart/2005/8/layout/hProcess11"/>
    <dgm:cxn modelId="{BA061173-0018-42F9-80E4-1486578D43FF}" type="presParOf" srcId="{60F57E73-E78F-4312-B31C-81FA559BEC4E}" destId="{AD29B35F-401E-441A-B909-CB407F543FA6}" srcOrd="0" destOrd="0" presId="urn:microsoft.com/office/officeart/2005/8/layout/hProcess11"/>
    <dgm:cxn modelId="{55B080DF-D49A-4435-B891-7FC49C8262B7}" type="presParOf" srcId="{60F57E73-E78F-4312-B31C-81FA559BEC4E}" destId="{BC438E72-C4A9-4691-9F51-27019931D480}" srcOrd="1" destOrd="0" presId="urn:microsoft.com/office/officeart/2005/8/layout/hProcess11"/>
    <dgm:cxn modelId="{FDDA6013-E9EF-4850-B090-2DB9425B8A07}" type="presParOf" srcId="{60F57E73-E78F-4312-B31C-81FA559BEC4E}" destId="{E496FDF7-059E-43D8-B9AD-5C57C832B249}" srcOrd="2" destOrd="0" presId="urn:microsoft.com/office/officeart/2005/8/layout/hProcess1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1859E-820F-42A1-A815-96F9E1091C18}">
      <dsp:nvSpPr>
        <dsp:cNvPr id="0" name=""/>
        <dsp:cNvSpPr/>
      </dsp:nvSpPr>
      <dsp:spPr>
        <a:xfrm>
          <a:off x="0" y="968216"/>
          <a:ext cx="11597640" cy="129095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0EFA6-0AE8-4C5B-93FF-1204B36424E9}">
      <dsp:nvSpPr>
        <dsp:cNvPr id="0" name=""/>
        <dsp:cNvSpPr/>
      </dsp:nvSpPr>
      <dsp:spPr>
        <a:xfrm>
          <a:off x="414" y="0"/>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dirty="0"/>
            <a:t>Automatic Gain Control </a:t>
          </a:r>
        </a:p>
      </dsp:txBody>
      <dsp:txXfrm>
        <a:off x="414" y="0"/>
        <a:ext cx="1249945" cy="1290954"/>
      </dsp:txXfrm>
    </dsp:sp>
    <dsp:sp modelId="{9F94E245-47A1-40BF-B46A-4D2BEB22B003}">
      <dsp:nvSpPr>
        <dsp:cNvPr id="0" name=""/>
        <dsp:cNvSpPr/>
      </dsp:nvSpPr>
      <dsp:spPr>
        <a:xfrm>
          <a:off x="464017"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AB285-4521-466B-97CD-05601D573130}">
      <dsp:nvSpPr>
        <dsp:cNvPr id="0" name=""/>
        <dsp:cNvSpPr/>
      </dsp:nvSpPr>
      <dsp:spPr>
        <a:xfrm>
          <a:off x="1312857" y="1936432"/>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Symbol Synchronization</a:t>
          </a:r>
        </a:p>
      </dsp:txBody>
      <dsp:txXfrm>
        <a:off x="1312857" y="1936432"/>
        <a:ext cx="1249945" cy="1290954"/>
      </dsp:txXfrm>
    </dsp:sp>
    <dsp:sp modelId="{DD2EAEAA-3D4B-4B80-A9D5-CCC1C0AE9540}">
      <dsp:nvSpPr>
        <dsp:cNvPr id="0" name=""/>
        <dsp:cNvSpPr/>
      </dsp:nvSpPr>
      <dsp:spPr>
        <a:xfrm>
          <a:off x="1776460"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F673A-E648-496E-8A62-B37337BC6CDA}">
      <dsp:nvSpPr>
        <dsp:cNvPr id="0" name=""/>
        <dsp:cNvSpPr/>
      </dsp:nvSpPr>
      <dsp:spPr>
        <a:xfrm>
          <a:off x="2625300" y="0"/>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Phase Ambiguity Resolution (Differential Method)</a:t>
          </a:r>
        </a:p>
      </dsp:txBody>
      <dsp:txXfrm>
        <a:off x="2625300" y="0"/>
        <a:ext cx="1249945" cy="1290954"/>
      </dsp:txXfrm>
    </dsp:sp>
    <dsp:sp modelId="{C547529E-D50F-464E-8FB3-3299E704A25E}">
      <dsp:nvSpPr>
        <dsp:cNvPr id="0" name=""/>
        <dsp:cNvSpPr/>
      </dsp:nvSpPr>
      <dsp:spPr>
        <a:xfrm>
          <a:off x="3088903"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07D8E-4411-45A2-8096-BEDDAA80004E}">
      <dsp:nvSpPr>
        <dsp:cNvPr id="0" name=""/>
        <dsp:cNvSpPr/>
      </dsp:nvSpPr>
      <dsp:spPr>
        <a:xfrm>
          <a:off x="3937743" y="1936432"/>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Phase Ambiguity Resolution (Unique Word Method)</a:t>
          </a:r>
        </a:p>
      </dsp:txBody>
      <dsp:txXfrm>
        <a:off x="3937743" y="1936432"/>
        <a:ext cx="1249945" cy="1290954"/>
      </dsp:txXfrm>
    </dsp:sp>
    <dsp:sp modelId="{FB6EDB01-C017-4467-AA67-AC2C88583324}">
      <dsp:nvSpPr>
        <dsp:cNvPr id="0" name=""/>
        <dsp:cNvSpPr/>
      </dsp:nvSpPr>
      <dsp:spPr>
        <a:xfrm>
          <a:off x="4401347"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25C88D-AD84-4759-92FE-CA9DCFDB7A1E}">
      <dsp:nvSpPr>
        <dsp:cNvPr id="0" name=""/>
        <dsp:cNvSpPr/>
      </dsp:nvSpPr>
      <dsp:spPr>
        <a:xfrm>
          <a:off x="5250186" y="0"/>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IP blocks on ADRV 9361 board</a:t>
          </a:r>
        </a:p>
      </dsp:txBody>
      <dsp:txXfrm>
        <a:off x="5250186" y="0"/>
        <a:ext cx="1249945" cy="1290954"/>
      </dsp:txXfrm>
    </dsp:sp>
    <dsp:sp modelId="{5D4D8EFF-1055-418F-81FB-35091360C278}">
      <dsp:nvSpPr>
        <dsp:cNvPr id="0" name=""/>
        <dsp:cNvSpPr/>
      </dsp:nvSpPr>
      <dsp:spPr>
        <a:xfrm>
          <a:off x="5713790"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7273B4-BCB8-4220-B5E6-90698CBDBC9C}">
      <dsp:nvSpPr>
        <dsp:cNvPr id="0" name=""/>
        <dsp:cNvSpPr/>
      </dsp:nvSpPr>
      <dsp:spPr>
        <a:xfrm>
          <a:off x="6562629" y="1936432"/>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dirty="0"/>
            <a:t>ADC-DAC loopback on ZCU208 board</a:t>
          </a:r>
        </a:p>
      </dsp:txBody>
      <dsp:txXfrm>
        <a:off x="6562629" y="1936432"/>
        <a:ext cx="1249945" cy="1290954"/>
      </dsp:txXfrm>
    </dsp:sp>
    <dsp:sp modelId="{535AE2F5-75D1-4EA0-AD3A-D864F4F3A6C1}">
      <dsp:nvSpPr>
        <dsp:cNvPr id="0" name=""/>
        <dsp:cNvSpPr/>
      </dsp:nvSpPr>
      <dsp:spPr>
        <a:xfrm>
          <a:off x="7026233"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6DA465-443C-4D73-AA30-328B37116B85}">
      <dsp:nvSpPr>
        <dsp:cNvPr id="0" name=""/>
        <dsp:cNvSpPr/>
      </dsp:nvSpPr>
      <dsp:spPr>
        <a:xfrm>
          <a:off x="7875072" y="0"/>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IN" sz="1400" kern="1200"/>
            <a:t>Viterbi Decoding (Ongoing)</a:t>
          </a:r>
          <a:endParaRPr lang="en-IN" sz="1400" kern="1200" dirty="0"/>
        </a:p>
      </dsp:txBody>
      <dsp:txXfrm>
        <a:off x="7875072" y="0"/>
        <a:ext cx="1249945" cy="1290954"/>
      </dsp:txXfrm>
    </dsp:sp>
    <dsp:sp modelId="{A579ED58-A921-4F9B-A943-B783115FD8BB}">
      <dsp:nvSpPr>
        <dsp:cNvPr id="0" name=""/>
        <dsp:cNvSpPr/>
      </dsp:nvSpPr>
      <dsp:spPr>
        <a:xfrm>
          <a:off x="8338676"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9B35F-401E-441A-B909-CB407F543FA6}">
      <dsp:nvSpPr>
        <dsp:cNvPr id="0" name=""/>
        <dsp:cNvSpPr/>
      </dsp:nvSpPr>
      <dsp:spPr>
        <a:xfrm>
          <a:off x="9187516" y="1936432"/>
          <a:ext cx="1249945" cy="129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IN" sz="1400" kern="1200"/>
            <a:t>Reed-Solomon Decoding (Ongoing)</a:t>
          </a:r>
          <a:endParaRPr lang="en-IN" sz="1400" kern="1200" dirty="0"/>
        </a:p>
      </dsp:txBody>
      <dsp:txXfrm>
        <a:off x="9187516" y="1936432"/>
        <a:ext cx="1249945" cy="1290954"/>
      </dsp:txXfrm>
    </dsp:sp>
    <dsp:sp modelId="{BC438E72-C4A9-4691-9F51-27019931D480}">
      <dsp:nvSpPr>
        <dsp:cNvPr id="0" name=""/>
        <dsp:cNvSpPr/>
      </dsp:nvSpPr>
      <dsp:spPr>
        <a:xfrm>
          <a:off x="9651119" y="1452324"/>
          <a:ext cx="322738" cy="3227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9/13/2025</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9/13/2025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25BA2F-1F79-E066-300F-891A41DAF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57" y="437888"/>
            <a:ext cx="1714544" cy="1783126"/>
          </a:xfrm>
          <a:prstGeom prst="rect">
            <a:avLst/>
          </a:prstGeom>
        </p:spPr>
      </p:pic>
      <p:sp>
        <p:nvSpPr>
          <p:cNvPr id="12" name="TextBox 11">
            <a:extLst>
              <a:ext uri="{FF2B5EF4-FFF2-40B4-BE49-F238E27FC236}">
                <a16:creationId xmlns:a16="http://schemas.microsoft.com/office/drawing/2014/main" id="{F811F3B8-BCB3-18C8-9575-3DA409498F19}"/>
              </a:ext>
            </a:extLst>
          </p:cNvPr>
          <p:cNvSpPr txBox="1"/>
          <p:nvPr/>
        </p:nvSpPr>
        <p:spPr>
          <a:xfrm>
            <a:off x="2262201" y="824178"/>
            <a:ext cx="8841996" cy="1568450"/>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INDIAN INSTITUTE OF INFORMATION TECHNOLOGY, NAGPUR</a:t>
            </a:r>
          </a:p>
          <a:p>
            <a:pPr algn="ct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Department of Electronics and Communication Engineering</a:t>
            </a:r>
          </a:p>
        </p:txBody>
      </p:sp>
      <p:sp>
        <p:nvSpPr>
          <p:cNvPr id="18" name="Rectangle 17">
            <a:extLst>
              <a:ext uri="{FF2B5EF4-FFF2-40B4-BE49-F238E27FC236}">
                <a16:creationId xmlns:a16="http://schemas.microsoft.com/office/drawing/2014/main" id="{A6671A35-BF48-1850-6746-71B14E7535F7}"/>
              </a:ext>
            </a:extLst>
          </p:cNvPr>
          <p:cNvSpPr/>
          <p:nvPr/>
        </p:nvSpPr>
        <p:spPr>
          <a:xfrm>
            <a:off x="1119201" y="4297680"/>
            <a:ext cx="2742840" cy="118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200" b="1" strike="noStrike" spc="-1" dirty="0">
                <a:solidFill>
                  <a:srgbClr val="000000"/>
                </a:solidFill>
                <a:latin typeface="Times New Roman" panose="02020603050405020304" pitchFamily="18" charset="0"/>
                <a:cs typeface="Times New Roman" panose="02020603050405020304" pitchFamily="18" charset="0"/>
              </a:rPr>
              <a:t>Presented by:</a:t>
            </a:r>
          </a:p>
          <a:p>
            <a:pPr>
              <a:lnSpc>
                <a:spcPct val="100000"/>
              </a:lnSpc>
            </a:pPr>
            <a:endParaRPr lang="en-US" sz="2200" b="0" strike="noStrike" spc="-1" dirty="0">
              <a:solidFill>
                <a:srgbClr val="000000"/>
              </a:solidFill>
              <a:latin typeface="Times New Roman" panose="02020603050405020304" pitchFamily="18" charset="0"/>
              <a:cs typeface="Times New Roman" panose="02020603050405020304" pitchFamily="18" charset="0"/>
            </a:endParaRPr>
          </a:p>
          <a:p>
            <a:pPr>
              <a:lnSpc>
                <a:spcPct val="100000"/>
              </a:lnSpc>
            </a:pPr>
            <a:r>
              <a:rPr lang="en-US" sz="2200" b="1" spc="-1" dirty="0">
                <a:solidFill>
                  <a:srgbClr val="000000"/>
                </a:solidFill>
                <a:latin typeface="Times New Roman" panose="02020603050405020304" pitchFamily="18" charset="0"/>
                <a:cs typeface="Times New Roman" panose="02020603050405020304" pitchFamily="18" charset="0"/>
              </a:rPr>
              <a:t>B. V. Sriram Vaibhav</a:t>
            </a:r>
          </a:p>
          <a:p>
            <a:pPr>
              <a:lnSpc>
                <a:spcPct val="100000"/>
              </a:lnSpc>
            </a:pPr>
            <a:r>
              <a:rPr lang="en-US" sz="2200" b="1" strike="noStrike" spc="-1" dirty="0">
                <a:solidFill>
                  <a:srgbClr val="000000"/>
                </a:solidFill>
                <a:latin typeface="Times New Roman" panose="02020603050405020304" pitchFamily="18" charset="0"/>
                <a:cs typeface="Times New Roman" panose="02020603050405020304" pitchFamily="18" charset="0"/>
              </a:rPr>
              <a:t>BT22ECE056</a:t>
            </a:r>
            <a:endParaRPr lang="en-US" sz="22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DA22E310-7DE9-561A-04C3-3FA6D1154E91}"/>
              </a:ext>
            </a:extLst>
          </p:cNvPr>
          <p:cNvSpPr/>
          <p:nvPr/>
        </p:nvSpPr>
        <p:spPr>
          <a:xfrm>
            <a:off x="8192619" y="4312920"/>
            <a:ext cx="3213582" cy="118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200" b="1" spc="-1" dirty="0">
                <a:solidFill>
                  <a:srgbClr val="000000"/>
                </a:solidFill>
                <a:latin typeface="Times New Roman" panose="02020603050405020304" pitchFamily="18" charset="0"/>
                <a:cs typeface="Times New Roman" panose="02020603050405020304" pitchFamily="18" charset="0"/>
              </a:rPr>
              <a:t>Faculty Mentors:</a:t>
            </a:r>
          </a:p>
          <a:p>
            <a:pPr>
              <a:lnSpc>
                <a:spcPct val="100000"/>
              </a:lnSpc>
            </a:pPr>
            <a:endParaRPr lang="en-US" sz="2200" b="1" strike="noStrike" spc="-1" dirty="0">
              <a:solidFill>
                <a:srgbClr val="000000"/>
              </a:solidFill>
              <a:latin typeface="Times New Roman" panose="02020603050405020304" pitchFamily="18" charset="0"/>
              <a:cs typeface="Times New Roman" panose="02020603050405020304" pitchFamily="18" charset="0"/>
            </a:endParaRPr>
          </a:p>
          <a:p>
            <a:pPr>
              <a:lnSpc>
                <a:spcPct val="100000"/>
              </a:lnSpc>
            </a:pPr>
            <a:r>
              <a:rPr lang="en-US" sz="2200" b="1" spc="-1" dirty="0">
                <a:solidFill>
                  <a:srgbClr val="000000"/>
                </a:solidFill>
                <a:latin typeface="Times New Roman" panose="02020603050405020304" pitchFamily="18" charset="0"/>
                <a:cs typeface="Times New Roman" panose="02020603050405020304" pitchFamily="18" charset="0"/>
              </a:rPr>
              <a:t>Dr. Paritosh D. Peshwe</a:t>
            </a:r>
            <a:br>
              <a:rPr lang="en-US" sz="2200" b="1" spc="-1" dirty="0">
                <a:solidFill>
                  <a:srgbClr val="000000"/>
                </a:solidFill>
                <a:latin typeface="Times New Roman" panose="02020603050405020304" pitchFamily="18" charset="0"/>
                <a:cs typeface="Times New Roman" panose="02020603050405020304" pitchFamily="18" charset="0"/>
              </a:rPr>
            </a:br>
            <a:r>
              <a:rPr lang="en-US" sz="2200" b="1" spc="-1" dirty="0">
                <a:solidFill>
                  <a:srgbClr val="000000"/>
                </a:solidFill>
                <a:latin typeface="Times New Roman" panose="02020603050405020304" pitchFamily="18" charset="0"/>
                <a:cs typeface="Times New Roman" panose="02020603050405020304" pitchFamily="18" charset="0"/>
              </a:rPr>
              <a:t>Dr. Rashmi Ranjan</a:t>
            </a:r>
            <a:endParaRPr lang="en-US" sz="22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1FC72F94-B2B6-49B9-23C0-FB3F8CFB0B11}"/>
              </a:ext>
            </a:extLst>
          </p:cNvPr>
          <p:cNvSpPr/>
          <p:nvPr/>
        </p:nvSpPr>
        <p:spPr>
          <a:xfrm>
            <a:off x="4357701" y="4297680"/>
            <a:ext cx="3339258" cy="1188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2200" b="1" spc="-1" dirty="0">
                <a:solidFill>
                  <a:srgbClr val="000000"/>
                </a:solidFill>
                <a:latin typeface="Times New Roman" panose="02020603050405020304" pitchFamily="18" charset="0"/>
                <a:cs typeface="Times New Roman" panose="02020603050405020304" pitchFamily="18" charset="0"/>
              </a:rPr>
              <a:t>External Mentor</a:t>
            </a:r>
            <a:r>
              <a:rPr lang="en-US" sz="2200" b="1" strike="noStrike" spc="-1" dirty="0">
                <a:solidFill>
                  <a:srgbClr val="000000"/>
                </a:solidFill>
                <a:latin typeface="Times New Roman" panose="02020603050405020304" pitchFamily="18" charset="0"/>
                <a:cs typeface="Times New Roman" panose="02020603050405020304" pitchFamily="18" charset="0"/>
              </a:rPr>
              <a:t>:</a:t>
            </a:r>
          </a:p>
          <a:p>
            <a:pPr>
              <a:lnSpc>
                <a:spcPct val="100000"/>
              </a:lnSpc>
            </a:pPr>
            <a:endParaRPr lang="en-US" sz="2200" b="0" strike="noStrike" spc="-1" dirty="0">
              <a:solidFill>
                <a:srgbClr val="000000"/>
              </a:solidFill>
              <a:latin typeface="Times New Roman" panose="02020603050405020304" pitchFamily="18" charset="0"/>
              <a:cs typeface="Times New Roman" panose="02020603050405020304" pitchFamily="18" charset="0"/>
            </a:endParaRPr>
          </a:p>
          <a:p>
            <a:pPr>
              <a:lnSpc>
                <a:spcPct val="100000"/>
              </a:lnSpc>
            </a:pPr>
            <a:r>
              <a:rPr lang="en-US" sz="2200" b="1" spc="-1" dirty="0">
                <a:solidFill>
                  <a:srgbClr val="000000"/>
                </a:solidFill>
                <a:latin typeface="Times New Roman" panose="02020603050405020304" pitchFamily="18" charset="0"/>
                <a:cs typeface="Times New Roman" panose="02020603050405020304" pitchFamily="18" charset="0"/>
              </a:rPr>
              <a:t>Suman Bandi</a:t>
            </a:r>
          </a:p>
          <a:p>
            <a:pPr>
              <a:lnSpc>
                <a:spcPct val="100000"/>
              </a:lnSpc>
            </a:pPr>
            <a:r>
              <a:rPr lang="en-US" sz="2200" b="1" spc="-1" dirty="0">
                <a:solidFill>
                  <a:srgbClr val="000000"/>
                </a:solidFill>
                <a:latin typeface="Times New Roman" panose="02020603050405020304" pitchFamily="18" charset="0"/>
                <a:cs typeface="Times New Roman" panose="02020603050405020304" pitchFamily="18" charset="0"/>
              </a:rPr>
              <a:t>Scientist-D, NRSC, ISRO</a:t>
            </a:r>
          </a:p>
        </p:txBody>
      </p:sp>
      <p:sp>
        <p:nvSpPr>
          <p:cNvPr id="21" name="Rectangle 2">
            <a:extLst>
              <a:ext uri="{FF2B5EF4-FFF2-40B4-BE49-F238E27FC236}">
                <a16:creationId xmlns:a16="http://schemas.microsoft.com/office/drawing/2014/main" id="{877786CF-1CED-892D-C9F2-77715A865948}"/>
              </a:ext>
            </a:extLst>
          </p:cNvPr>
          <p:cNvSpPr txBox="1">
            <a:spLocks noChangeArrowheads="1"/>
          </p:cNvSpPr>
          <p:nvPr/>
        </p:nvSpPr>
        <p:spPr>
          <a:xfrm>
            <a:off x="3252891" y="2839377"/>
            <a:ext cx="6546519" cy="33210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US" altLang="en-US" sz="2400" b="1" dirty="0">
                <a:latin typeface="Times New Roman" panose="02020603050405020304" pitchFamily="18" charset="0"/>
                <a:cs typeface="Times New Roman" panose="02020603050405020304" pitchFamily="18" charset="0"/>
              </a:rPr>
              <a:t>Project intern at </a:t>
            </a:r>
            <a:r>
              <a:rPr lang="en-US" altLang="en-US" sz="2400" b="1" dirty="0" err="1">
                <a:latin typeface="Times New Roman" panose="02020603050405020304" pitchFamily="18" charset="0"/>
                <a:cs typeface="Times New Roman" panose="02020603050405020304" pitchFamily="18" charset="0"/>
              </a:rPr>
              <a:t>nrsc</a:t>
            </a:r>
            <a:r>
              <a:rPr lang="en-US" altLang="en-US" sz="2400" b="1" dirty="0">
                <a:latin typeface="Times New Roman" panose="02020603050405020304" pitchFamily="18" charset="0"/>
                <a:cs typeface="Times New Roman" panose="02020603050405020304" pitchFamily="18" charset="0"/>
              </a:rPr>
              <a:t>, </a:t>
            </a:r>
            <a:r>
              <a:rPr lang="en-US" altLang="en-US" sz="2400" b="1" dirty="0" err="1">
                <a:latin typeface="Times New Roman" panose="02020603050405020304" pitchFamily="18" charset="0"/>
                <a:cs typeface="Times New Roman" panose="02020603050405020304" pitchFamily="18" charset="0"/>
              </a:rPr>
              <a:t>isro</a:t>
            </a:r>
            <a:endParaRPr lang="en-US" altLang="en-US" sz="2400" b="1"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D1811EC-EB36-5199-7E70-D23E46E05A64}"/>
              </a:ext>
            </a:extLst>
          </p:cNvPr>
          <p:cNvSpPr txBox="1"/>
          <p:nvPr/>
        </p:nvSpPr>
        <p:spPr>
          <a:xfrm>
            <a:off x="3252891" y="3696009"/>
            <a:ext cx="6096000" cy="430887"/>
          </a:xfrm>
          <a:prstGeom prst="rect">
            <a:avLst/>
          </a:prstGeom>
          <a:noFill/>
        </p:spPr>
        <p:txBody>
          <a:bodyPr wrap="square">
            <a:spAutoFit/>
          </a:bodyPr>
          <a:lstStyle/>
          <a:p>
            <a:pPr algn="ctr"/>
            <a:r>
              <a:rPr lang="en-US" sz="2200" dirty="0">
                <a:latin typeface="Times New Roman" panose="02020603050405020304" pitchFamily="18" charset="0"/>
                <a:cs typeface="Times New Roman" panose="02020603050405020304" pitchFamily="18" charset="0"/>
              </a:rPr>
              <a:t>First Internship Presentation on 16-09-2025</a:t>
            </a:r>
          </a:p>
        </p:txBody>
      </p:sp>
      <p:sp>
        <p:nvSpPr>
          <p:cNvPr id="24" name="TextBox 23">
            <a:extLst>
              <a:ext uri="{FF2B5EF4-FFF2-40B4-BE49-F238E27FC236}">
                <a16:creationId xmlns:a16="http://schemas.microsoft.com/office/drawing/2014/main" id="{1DE85D94-879E-E28B-F74C-F76793DAD178}"/>
              </a:ext>
            </a:extLst>
          </p:cNvPr>
          <p:cNvSpPr txBox="1"/>
          <p:nvPr/>
        </p:nvSpPr>
        <p:spPr>
          <a:xfrm>
            <a:off x="875450" y="6212191"/>
            <a:ext cx="7582749" cy="430887"/>
          </a:xfrm>
          <a:prstGeom prst="rect">
            <a:avLst/>
          </a:prstGeom>
          <a:noFill/>
        </p:spPr>
        <p:txBody>
          <a:bodyPr wrap="square">
            <a:spAutoFit/>
          </a:bodyPr>
          <a:lstStyle/>
          <a:p>
            <a:pPr algn="ctr"/>
            <a:r>
              <a:rPr lang="en-US" sz="2200" dirty="0">
                <a:latin typeface="Times New Roman" panose="02020603050405020304" pitchFamily="18" charset="0"/>
                <a:cs typeface="Times New Roman" panose="02020603050405020304" pitchFamily="18" charset="0"/>
              </a:rPr>
              <a:t>Duration of Internship:   May 2025 – Oct 2025 (5 MONTHS)</a:t>
            </a:r>
          </a:p>
        </p:txBody>
      </p:sp>
      <p:sp>
        <p:nvSpPr>
          <p:cNvPr id="25" name="Rectangle 2">
            <a:extLst>
              <a:ext uri="{FF2B5EF4-FFF2-40B4-BE49-F238E27FC236}">
                <a16:creationId xmlns:a16="http://schemas.microsoft.com/office/drawing/2014/main" id="{C48E6BD9-04A0-2AE2-0216-1E3C54C0CF98}"/>
              </a:ext>
            </a:extLst>
          </p:cNvPr>
          <p:cNvSpPr txBox="1">
            <a:spLocks noChangeArrowheads="1"/>
          </p:cNvSpPr>
          <p:nvPr/>
        </p:nvSpPr>
        <p:spPr>
          <a:xfrm>
            <a:off x="3027631" y="3225604"/>
            <a:ext cx="6546519" cy="332105"/>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US" altLang="en-US" sz="1800" dirty="0">
                <a:latin typeface="Times New Roman" panose="02020603050405020304" pitchFamily="18" charset="0"/>
                <a:cs typeface="Times New Roman" panose="02020603050405020304" pitchFamily="18" charset="0"/>
              </a:rPr>
              <a:t>(National Remote Sensing Center – ISRO)</a:t>
            </a:r>
          </a:p>
        </p:txBody>
      </p:sp>
    </p:spTree>
    <p:extLst>
      <p:ext uri="{BB962C8B-B14F-4D97-AF65-F5344CB8AC3E}">
        <p14:creationId xmlns:p14="http://schemas.microsoft.com/office/powerpoint/2010/main" val="2910866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667274-FF6B-5EC7-F71F-812D0AA68187}"/>
              </a:ext>
            </a:extLst>
          </p:cNvPr>
          <p:cNvSpPr txBox="1"/>
          <p:nvPr/>
        </p:nvSpPr>
        <p:spPr>
          <a:xfrm>
            <a:off x="198612" y="0"/>
            <a:ext cx="11993388"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Key Learnings &amp; Future Scope</a:t>
            </a:r>
          </a:p>
        </p:txBody>
      </p:sp>
      <p:sp>
        <p:nvSpPr>
          <p:cNvPr id="6" name="TextBox 5">
            <a:extLst>
              <a:ext uri="{FF2B5EF4-FFF2-40B4-BE49-F238E27FC236}">
                <a16:creationId xmlns:a16="http://schemas.microsoft.com/office/drawing/2014/main" id="{21A3B3BD-FBEC-59DD-09C4-4EEEDB044849}"/>
              </a:ext>
            </a:extLst>
          </p:cNvPr>
          <p:cNvSpPr txBox="1"/>
          <p:nvPr/>
        </p:nvSpPr>
        <p:spPr>
          <a:xfrm>
            <a:off x="37527" y="2028616"/>
            <a:ext cx="6130413" cy="5016758"/>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Real-Time Signal Processing:</a:t>
            </a:r>
            <a:r>
              <a:rPr lang="en-US" sz="1600" dirty="0">
                <a:latin typeface="Times New Roman" panose="02020603050405020304" pitchFamily="18" charset="0"/>
                <a:cs typeface="Times New Roman" panose="02020603050405020304" pitchFamily="18" charset="0"/>
              </a:rPr>
              <a:t> Hands-on implementation and testing using </a:t>
            </a:r>
            <a:r>
              <a:rPr lang="en-US" sz="1600" b="1" dirty="0">
                <a:latin typeface="Times New Roman" panose="02020603050405020304" pitchFamily="18" charset="0"/>
                <a:cs typeface="Times New Roman" panose="02020603050405020304" pitchFamily="18" charset="0"/>
              </a:rPr>
              <a:t>real-time data</a:t>
            </a:r>
            <a:r>
              <a:rPr lang="en-US" sz="1600" dirty="0">
                <a:latin typeface="Times New Roman" panose="02020603050405020304" pitchFamily="18" charset="0"/>
                <a:cs typeface="Times New Roman" panose="02020603050405020304" pitchFamily="18" charset="0"/>
              </a:rPr>
              <a:t> across FPGA/</a:t>
            </a:r>
            <a:r>
              <a:rPr lang="en-US" sz="1600" dirty="0" err="1">
                <a:latin typeface="Times New Roman" panose="02020603050405020304" pitchFamily="18" charset="0"/>
                <a:cs typeface="Times New Roman" panose="02020603050405020304" pitchFamily="18" charset="0"/>
              </a:rPr>
              <a:t>RFSoC</a:t>
            </a:r>
            <a:r>
              <a:rPr lang="en-US" sz="1600" dirty="0">
                <a:latin typeface="Times New Roman" panose="02020603050405020304" pitchFamily="18" charset="0"/>
                <a:cs typeface="Times New Roman" panose="02020603050405020304" pitchFamily="18" charset="0"/>
              </a:rPr>
              <a:t> platforms.</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Phase &amp; Symbol Synchronization:</a:t>
            </a:r>
            <a:r>
              <a:rPr lang="en-IN" sz="1600" dirty="0">
                <a:latin typeface="Times New Roman" panose="02020603050405020304" pitchFamily="18" charset="0"/>
                <a:cs typeface="Times New Roman" panose="02020603050405020304" pitchFamily="18" charset="0"/>
              </a:rPr>
              <a:t> Applied </a:t>
            </a:r>
            <a:r>
              <a:rPr lang="en-IN" sz="1600" b="1" dirty="0">
                <a:latin typeface="Times New Roman" panose="02020603050405020304" pitchFamily="18" charset="0"/>
                <a:cs typeface="Times New Roman" panose="02020603050405020304" pitchFamily="18" charset="0"/>
              </a:rPr>
              <a:t>piecewise-parabolic interpolation</a:t>
            </a:r>
            <a:r>
              <a:rPr lang="en-IN" sz="1600"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Zero-Crossing</a:t>
            </a:r>
            <a:r>
              <a:rPr lang="en-IN" sz="1600" dirty="0">
                <a:latin typeface="Times New Roman" panose="02020603050405020304" pitchFamily="18" charset="0"/>
                <a:cs typeface="Times New Roman" panose="02020603050405020304" pitchFamily="18" charset="0"/>
              </a:rPr>
              <a:t>, and </a:t>
            </a:r>
            <a:r>
              <a:rPr lang="en-IN" sz="1600" b="1" dirty="0">
                <a:latin typeface="Times New Roman" panose="02020603050405020304" pitchFamily="18" charset="0"/>
                <a:cs typeface="Times New Roman" panose="02020603050405020304" pitchFamily="18" charset="0"/>
              </a:rPr>
              <a:t>Gardner TEDs</a:t>
            </a:r>
            <a:r>
              <a:rPr lang="en-IN" sz="1600" dirty="0">
                <a:latin typeface="Times New Roman" panose="02020603050405020304" pitchFamily="18" charset="0"/>
                <a:cs typeface="Times New Roman" panose="02020603050405020304" pitchFamily="18" charset="0"/>
              </a:rPr>
              <a:t> for symbol synchronization; resolved </a:t>
            </a:r>
            <a:r>
              <a:rPr lang="en-IN" sz="1600" b="1" dirty="0">
                <a:latin typeface="Times New Roman" panose="02020603050405020304" pitchFamily="18" charset="0"/>
                <a:cs typeface="Times New Roman" panose="02020603050405020304" pitchFamily="18" charset="0"/>
              </a:rPr>
              <a:t>phase ambiguity</a:t>
            </a:r>
            <a:r>
              <a:rPr lang="en-IN" sz="1600" dirty="0">
                <a:latin typeface="Times New Roman" panose="02020603050405020304" pitchFamily="18" charset="0"/>
                <a:cs typeface="Times New Roman" panose="02020603050405020304" pitchFamily="18" charset="0"/>
              </a:rPr>
              <a:t> using </a:t>
            </a:r>
            <a:r>
              <a:rPr lang="en-IN" sz="1600" b="1" dirty="0">
                <a:latin typeface="Times New Roman" panose="02020603050405020304" pitchFamily="18" charset="0"/>
                <a:cs typeface="Times New Roman" panose="02020603050405020304" pitchFamily="18" charset="0"/>
              </a:rPr>
              <a:t>differential and unique-word methods</a:t>
            </a:r>
            <a:r>
              <a:rPr lang="en-IN" sz="1600" dirty="0">
                <a:latin typeface="Times New Roman" panose="02020603050405020304" pitchFamily="18" charset="0"/>
                <a:cs typeface="Times New Roman" panose="02020603050405020304" pitchFamily="18" charset="0"/>
              </a:rPr>
              <a:t> on Zynq-7000.</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RF Front-End Configuration:</a:t>
            </a:r>
            <a:r>
              <a:rPr lang="en-US" sz="1600" dirty="0">
                <a:latin typeface="Times New Roman" panose="02020603050405020304" pitchFamily="18" charset="0"/>
                <a:cs typeface="Times New Roman" panose="02020603050405020304" pitchFamily="18" charset="0"/>
              </a:rPr>
              <a:t> Independently set up </a:t>
            </a:r>
            <a:r>
              <a:rPr lang="en-US" sz="1600" b="1" dirty="0">
                <a:latin typeface="Times New Roman" panose="02020603050405020304" pitchFamily="18" charset="0"/>
                <a:cs typeface="Times New Roman" panose="02020603050405020304" pitchFamily="18" charset="0"/>
              </a:rPr>
              <a:t>ADRV9361-Z7035 SDR</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ZCU208 </a:t>
            </a:r>
            <a:r>
              <a:rPr lang="en-US" sz="1600" b="1" dirty="0" err="1">
                <a:latin typeface="Times New Roman" panose="02020603050405020304" pitchFamily="18" charset="0"/>
                <a:cs typeface="Times New Roman" panose="02020603050405020304" pitchFamily="18" charset="0"/>
              </a:rPr>
              <a:t>RFSoC</a:t>
            </a:r>
            <a:r>
              <a:rPr lang="en-US" sz="1600" dirty="0">
                <a:latin typeface="Times New Roman" panose="02020603050405020304" pitchFamily="18" charset="0"/>
                <a:cs typeface="Times New Roman" panose="02020603050405020304" pitchFamily="18" charset="0"/>
              </a:rPr>
              <a:t> boards by manually integrating IP blocks, configuring JESD204B links, and validating ADC-DAC loopback.</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Toolchain Expertise:</a:t>
            </a:r>
          </a:p>
          <a:p>
            <a:pPr marL="400050" indent="-400050">
              <a:buFont typeface="+mj-lt"/>
              <a:buAutoNum type="romanLcPeriod"/>
            </a:pPr>
            <a:r>
              <a:rPr lang="en-IN" sz="1600" i="1" dirty="0">
                <a:latin typeface="Times New Roman" panose="02020603050405020304" pitchFamily="18" charset="0"/>
                <a:cs typeface="Times New Roman" panose="02020603050405020304" pitchFamily="18" charset="0"/>
              </a:rPr>
              <a:t>TICS Pro</a:t>
            </a:r>
            <a:r>
              <a:rPr lang="en-IN" sz="1600" dirty="0">
                <a:latin typeface="Times New Roman" panose="02020603050405020304" pitchFamily="18" charset="0"/>
                <a:cs typeface="Times New Roman" panose="02020603050405020304" pitchFamily="18" charset="0"/>
              </a:rPr>
              <a:t>: Clock configuration and JESD link setup.</a:t>
            </a:r>
          </a:p>
          <a:p>
            <a:pPr marL="400050" indent="-400050">
              <a:buFont typeface="+mj-lt"/>
              <a:buAutoNum type="romanLcPeriod"/>
            </a:pPr>
            <a:r>
              <a:rPr lang="en-IN" sz="1600" i="1" dirty="0" err="1">
                <a:latin typeface="Times New Roman" panose="02020603050405020304" pitchFamily="18" charset="0"/>
                <a:cs typeface="Times New Roman" panose="02020603050405020304" pitchFamily="18" charset="0"/>
              </a:rPr>
              <a:t>Vivado</a:t>
            </a:r>
            <a:r>
              <a:rPr lang="en-IN" sz="1600" dirty="0">
                <a:latin typeface="Times New Roman" panose="02020603050405020304" pitchFamily="18" charset="0"/>
                <a:cs typeface="Times New Roman" panose="02020603050405020304" pitchFamily="18" charset="0"/>
              </a:rPr>
              <a:t>: Hardware design, synthesis, and bitstream generation.</a:t>
            </a:r>
          </a:p>
          <a:p>
            <a:pPr marL="400050" indent="-400050">
              <a:buFont typeface="+mj-lt"/>
              <a:buAutoNum type="romanLcPeriod"/>
            </a:pPr>
            <a:r>
              <a:rPr lang="en-IN" sz="1600" i="1" dirty="0">
                <a:latin typeface="Times New Roman" panose="02020603050405020304" pitchFamily="18" charset="0"/>
                <a:cs typeface="Times New Roman" panose="02020603050405020304" pitchFamily="18" charset="0"/>
              </a:rPr>
              <a:t>Vitis IDE</a:t>
            </a:r>
            <a:r>
              <a:rPr lang="en-IN" sz="1600" dirty="0">
                <a:latin typeface="Times New Roman" panose="02020603050405020304" pitchFamily="18" charset="0"/>
                <a:cs typeface="Times New Roman" panose="02020603050405020304" pitchFamily="18" charset="0"/>
              </a:rPr>
              <a:t>: Software application deployment and debugging on </a:t>
            </a:r>
            <a:r>
              <a:rPr lang="en-IN" sz="1600" dirty="0" err="1">
                <a:latin typeface="Times New Roman" panose="02020603050405020304" pitchFamily="18" charset="0"/>
                <a:cs typeface="Times New Roman" panose="02020603050405020304" pitchFamily="18" charset="0"/>
              </a:rPr>
              <a:t>RFSoCs</a:t>
            </a:r>
            <a:r>
              <a:rPr lang="en-IN" sz="1600" dirty="0">
                <a:latin typeface="Times New Roman" panose="02020603050405020304" pitchFamily="18" charset="0"/>
                <a:cs typeface="Times New Roman" panose="02020603050405020304" pitchFamily="18" charset="0"/>
              </a:rPr>
              <a:t>.</a:t>
            </a:r>
          </a:p>
          <a:p>
            <a:pPr marL="400050" indent="-400050">
              <a:buFont typeface="+mj-lt"/>
              <a:buAutoNum type="romanLcPeriod"/>
            </a:pPr>
            <a:r>
              <a:rPr lang="en-IN" sz="1600" i="1" dirty="0">
                <a:latin typeface="Times New Roman" panose="02020603050405020304" pitchFamily="18" charset="0"/>
                <a:cs typeface="Times New Roman" panose="02020603050405020304" pitchFamily="18" charset="0"/>
              </a:rPr>
              <a:t>Spectrum Analyzer</a:t>
            </a:r>
            <a:r>
              <a:rPr lang="en-IN" sz="1600" dirty="0">
                <a:latin typeface="Times New Roman" panose="02020603050405020304" pitchFamily="18" charset="0"/>
                <a:cs typeface="Times New Roman" panose="02020603050405020304" pitchFamily="18" charset="0"/>
              </a:rPr>
              <a:t>: Evaluated spectral integrity and loopback performance.</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Debugging &amp; Problem-Solving:</a:t>
            </a:r>
            <a:r>
              <a:rPr lang="en-US" sz="1600" dirty="0">
                <a:latin typeface="Times New Roman" panose="02020603050405020304" pitchFamily="18" charset="0"/>
                <a:cs typeface="Times New Roman" panose="02020603050405020304" pitchFamily="18" charset="0"/>
              </a:rPr>
              <a:t> Learned systematic debugging, timing analysis, and issue resolution without external guidance.</a:t>
            </a:r>
          </a:p>
          <a:p>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D7857A8-71A2-621C-6D99-D423B2A91229}"/>
              </a:ext>
            </a:extLst>
          </p:cNvPr>
          <p:cNvSpPr txBox="1"/>
          <p:nvPr/>
        </p:nvSpPr>
        <p:spPr>
          <a:xfrm>
            <a:off x="6299529" y="2028616"/>
            <a:ext cx="5487055" cy="280076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Implementing Viterbi and Reed-Solomon decoders to improve bit error rate performance.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Extend work to </a:t>
            </a:r>
            <a:r>
              <a:rPr lang="en-US" sz="1600" b="1" dirty="0">
                <a:latin typeface="Times New Roman" panose="02020603050405020304" pitchFamily="18" charset="0"/>
                <a:cs typeface="Times New Roman" panose="02020603050405020304" pitchFamily="18" charset="0"/>
              </a:rPr>
              <a:t>multi-channel</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higher-bandwidth</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multi-standard</a:t>
            </a:r>
            <a:r>
              <a:rPr lang="en-US" sz="1600" dirty="0">
                <a:latin typeface="Times New Roman" panose="02020603050405020304" pitchFamily="18" charset="0"/>
                <a:cs typeface="Times New Roman" panose="02020603050405020304" pitchFamily="18" charset="0"/>
              </a:rPr>
              <a:t> RF systems</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Automate configuration, testing, and data analysis using Python/Vitis Scripting for faster prototyping.</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Explore on-board machine learning accelerators for intelligent signal classification or anomaly detection.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Contribute to system-level satellite communication projects or remote sensing payload development leveraging these skills.</a:t>
            </a:r>
            <a:endParaRPr lang="en-IN" sz="1600" dirty="0">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AB13D785-DF60-A685-588F-BAAE66F6D575}"/>
              </a:ext>
            </a:extLst>
          </p:cNvPr>
          <p:cNvCxnSpPr/>
          <p:nvPr/>
        </p:nvCxnSpPr>
        <p:spPr>
          <a:xfrm>
            <a:off x="6195306" y="1799304"/>
            <a:ext cx="0" cy="4935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40BCA29-449D-52AA-CF18-EECB12524E6C}"/>
              </a:ext>
            </a:extLst>
          </p:cNvPr>
          <p:cNvSpPr txBox="1"/>
          <p:nvPr/>
        </p:nvSpPr>
        <p:spPr>
          <a:xfrm>
            <a:off x="64893" y="1154351"/>
            <a:ext cx="2611612" cy="553998"/>
          </a:xfrm>
          <a:prstGeom prst="rect">
            <a:avLst/>
          </a:prstGeom>
          <a:noFill/>
        </p:spPr>
        <p:txBody>
          <a:bodyPr wrap="none" rtlCol="0">
            <a:spAutoFit/>
          </a:bodyPr>
          <a:lstStyle/>
          <a:p>
            <a:r>
              <a:rPr lang="en-IN" sz="3000" b="1" dirty="0">
                <a:latin typeface="Times New Roman" panose="02020603050405020304" pitchFamily="18" charset="0"/>
                <a:cs typeface="Times New Roman" panose="02020603050405020304" pitchFamily="18" charset="0"/>
              </a:rPr>
              <a:t>Key Learnings</a:t>
            </a:r>
          </a:p>
        </p:txBody>
      </p:sp>
      <p:sp>
        <p:nvSpPr>
          <p:cNvPr id="17" name="TextBox 16">
            <a:extLst>
              <a:ext uri="{FF2B5EF4-FFF2-40B4-BE49-F238E27FC236}">
                <a16:creationId xmlns:a16="http://schemas.microsoft.com/office/drawing/2014/main" id="{EEFF23E9-3170-7082-201C-49257E9A2B59}"/>
              </a:ext>
            </a:extLst>
          </p:cNvPr>
          <p:cNvSpPr txBox="1"/>
          <p:nvPr/>
        </p:nvSpPr>
        <p:spPr>
          <a:xfrm>
            <a:off x="6299529" y="1154351"/>
            <a:ext cx="2369046" cy="553998"/>
          </a:xfrm>
          <a:prstGeom prst="rect">
            <a:avLst/>
          </a:prstGeom>
          <a:noFill/>
        </p:spPr>
        <p:txBody>
          <a:bodyPr wrap="none" rtlCol="0">
            <a:spAutoFit/>
          </a:bodyPr>
          <a:lstStyle/>
          <a:p>
            <a:r>
              <a:rPr lang="en-IN" sz="3000" b="1"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2455986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38199" y="5110196"/>
            <a:ext cx="10515600" cy="2322576"/>
          </a:xfrm>
          <a:noFill/>
        </p:spPr>
        <p:txBody>
          <a:bodyPr bIns="0" anchor="ctr" anchorCtr="0"/>
          <a:lstStyle/>
          <a:p>
            <a:r>
              <a:rPr lang="en-US" dirty="0"/>
              <a:t>Thank you</a:t>
            </a:r>
          </a:p>
        </p:txBody>
      </p:sp>
      <p:pic>
        <p:nvPicPr>
          <p:cNvPr id="8" name="Picture 7">
            <a:extLst>
              <a:ext uri="{FF2B5EF4-FFF2-40B4-BE49-F238E27FC236}">
                <a16:creationId xmlns:a16="http://schemas.microsoft.com/office/drawing/2014/main" id="{DE15B4ED-2EBD-5C3D-ED75-C66EF7779060}"/>
              </a:ext>
            </a:extLst>
          </p:cNvPr>
          <p:cNvPicPr>
            <a:picLocks noChangeAspect="1"/>
          </p:cNvPicPr>
          <p:nvPr/>
        </p:nvPicPr>
        <p:blipFill>
          <a:blip r:embed="rId2"/>
          <a:stretch>
            <a:fillRect/>
          </a:stretch>
        </p:blipFill>
        <p:spPr>
          <a:xfrm>
            <a:off x="-1" y="1"/>
            <a:ext cx="12192001" cy="5485614"/>
          </a:xfrm>
          <a:prstGeom prst="rect">
            <a:avLst/>
          </a:prstGeom>
        </p:spPr>
      </p:pic>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RSC to be strategic partner of GeoSmart India, Hyderabad">
            <a:extLst>
              <a:ext uri="{FF2B5EF4-FFF2-40B4-BE49-F238E27FC236}">
                <a16:creationId xmlns:a16="http://schemas.microsoft.com/office/drawing/2014/main" id="{E6C13873-C908-5AE8-4A04-F2D9DD9848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827" y="1860232"/>
            <a:ext cx="3560223" cy="34423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56AF44-00E0-DD25-8418-AA5499EFF30E}"/>
              </a:ext>
            </a:extLst>
          </p:cNvPr>
          <p:cNvSpPr txBox="1"/>
          <p:nvPr/>
        </p:nvSpPr>
        <p:spPr>
          <a:xfrm>
            <a:off x="5190173" y="1439971"/>
            <a:ext cx="6096000" cy="5016758"/>
          </a:xfrm>
          <a:prstGeom prst="rect">
            <a:avLst/>
          </a:prstGeom>
          <a:noFill/>
        </p:spPr>
        <p:txBody>
          <a:bodyPr wrap="square">
            <a:spAutoFit/>
          </a:bodyPr>
          <a:lstStyle/>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National Remote Sensing Centre (NRSC)</a:t>
            </a:r>
            <a:r>
              <a:rPr lang="en-US" sz="2000" dirty="0">
                <a:latin typeface="Times New Roman" panose="02020603050405020304" pitchFamily="18" charset="0"/>
                <a:cs typeface="Times New Roman" panose="02020603050405020304" pitchFamily="18" charset="0"/>
              </a:rPr>
              <a:t> is a key unit of </a:t>
            </a:r>
            <a:r>
              <a:rPr lang="en-US" sz="2000" b="1" dirty="0">
                <a:latin typeface="Times New Roman" panose="02020603050405020304" pitchFamily="18" charset="0"/>
                <a:cs typeface="Times New Roman" panose="02020603050405020304" pitchFamily="18" charset="0"/>
              </a:rPr>
              <a:t>Indian Space Research Organization (ISRO)</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Specializes in </a:t>
            </a:r>
            <a:r>
              <a:rPr lang="en-US" sz="2000" b="1" dirty="0">
                <a:latin typeface="Times New Roman" panose="02020603050405020304" pitchFamily="18" charset="0"/>
                <a:cs typeface="Times New Roman" panose="02020603050405020304" pitchFamily="18" charset="0"/>
              </a:rPr>
              <a:t>satellite data reception, processing, and distribution</a:t>
            </a:r>
            <a:r>
              <a:rPr lang="en-US" sz="2000" dirty="0">
                <a:latin typeface="Times New Roman" panose="02020603050405020304" pitchFamily="18" charset="0"/>
                <a:cs typeface="Times New Roman" panose="02020603050405020304" pitchFamily="18" charset="0"/>
              </a:rPr>
              <a:t> for various national applications.</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Plays a crucial role in </a:t>
            </a:r>
            <a:r>
              <a:rPr lang="en-US" sz="2000" b="1" dirty="0">
                <a:latin typeface="Times New Roman" panose="02020603050405020304" pitchFamily="18" charset="0"/>
                <a:cs typeface="Times New Roman" panose="02020603050405020304" pitchFamily="18" charset="0"/>
              </a:rPr>
              <a:t>remote sensing, satellite communication, and ground station operations</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Supports diverse sectors like </a:t>
            </a:r>
            <a:r>
              <a:rPr lang="en-US" sz="2000" b="1" dirty="0">
                <a:latin typeface="Times New Roman" panose="02020603050405020304" pitchFamily="18" charset="0"/>
                <a:cs typeface="Times New Roman" panose="02020603050405020304" pitchFamily="18" charset="0"/>
              </a:rPr>
              <a:t>agriculture, forestry, water resources, disaster management, and urban planning</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Focuses on </a:t>
            </a:r>
            <a:r>
              <a:rPr lang="en-US" sz="2000" b="1" dirty="0">
                <a:latin typeface="Times New Roman" panose="02020603050405020304" pitchFamily="18" charset="0"/>
                <a:cs typeface="Times New Roman" panose="02020603050405020304" pitchFamily="18" charset="0"/>
              </a:rPr>
              <a:t>research in signal processing, communication systems, and geospatial technologies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AD386F0E-057D-D717-91C7-9D1A15E9A75A}"/>
              </a:ext>
            </a:extLst>
          </p:cNvPr>
          <p:cNvSpPr txBox="1"/>
          <p:nvPr/>
        </p:nvSpPr>
        <p:spPr>
          <a:xfrm>
            <a:off x="2685939" y="401271"/>
            <a:ext cx="6309360" cy="769441"/>
          </a:xfrm>
          <a:prstGeom prst="rect">
            <a:avLst/>
          </a:prstGeom>
          <a:noFill/>
        </p:spPr>
        <p:txBody>
          <a:bodyPr wrap="square">
            <a:spAutoFit/>
          </a:bodyPr>
          <a:lstStyle/>
          <a:p>
            <a:r>
              <a:rPr lang="en-IN" sz="4400" b="1" dirty="0">
                <a:latin typeface="Calibri" panose="020F0502020204030204" pitchFamily="34" charset="0"/>
                <a:ea typeface="Calibri" panose="020F0502020204030204" pitchFamily="34" charset="0"/>
                <a:cs typeface="Calibri" panose="020F0502020204030204" pitchFamily="34" charset="0"/>
              </a:rPr>
              <a:t>ABOUT ORGANIZATION</a:t>
            </a:r>
          </a:p>
        </p:txBody>
      </p:sp>
    </p:spTree>
    <p:extLst>
      <p:ext uri="{BB962C8B-B14F-4D97-AF65-F5344CB8AC3E}">
        <p14:creationId xmlns:p14="http://schemas.microsoft.com/office/powerpoint/2010/main" val="420962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D7C1E1-1ABB-A5AC-57D5-C15124EBCF20}"/>
              </a:ext>
            </a:extLst>
          </p:cNvPr>
          <p:cNvSpPr txBox="1"/>
          <p:nvPr/>
        </p:nvSpPr>
        <p:spPr>
          <a:xfrm>
            <a:off x="3813698" y="84050"/>
            <a:ext cx="6309360" cy="769441"/>
          </a:xfrm>
          <a:prstGeom prst="rect">
            <a:avLst/>
          </a:prstGeom>
          <a:noFill/>
        </p:spPr>
        <p:txBody>
          <a:bodyPr wrap="square">
            <a:spAutoFit/>
          </a:bodyPr>
          <a:lstStyle/>
          <a:p>
            <a:r>
              <a:rPr lang="en-IN" sz="4400" b="1" dirty="0">
                <a:latin typeface="Calibri" panose="020F0502020204030204" pitchFamily="34" charset="0"/>
                <a:ea typeface="Calibri" panose="020F0502020204030204" pitchFamily="34" charset="0"/>
                <a:cs typeface="Calibri" panose="020F0502020204030204" pitchFamily="34" charset="0"/>
              </a:rPr>
              <a:t>ABOUT MY ROLE</a:t>
            </a:r>
          </a:p>
        </p:txBody>
      </p:sp>
      <p:sp>
        <p:nvSpPr>
          <p:cNvPr id="7" name="TextBox 6">
            <a:extLst>
              <a:ext uri="{FF2B5EF4-FFF2-40B4-BE49-F238E27FC236}">
                <a16:creationId xmlns:a16="http://schemas.microsoft.com/office/drawing/2014/main" id="{556CD8EA-BD3D-09FD-11F7-721300ACF8ED}"/>
              </a:ext>
            </a:extLst>
          </p:cNvPr>
          <p:cNvSpPr txBox="1"/>
          <p:nvPr/>
        </p:nvSpPr>
        <p:spPr>
          <a:xfrm>
            <a:off x="1127759" y="1073541"/>
            <a:ext cx="818388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Internship Role: </a:t>
            </a:r>
            <a:r>
              <a:rPr lang="en-US" sz="2000" dirty="0">
                <a:latin typeface="Times New Roman" panose="02020603050405020304" pitchFamily="18" charset="0"/>
                <a:cs typeface="Times New Roman" panose="02020603050405020304" pitchFamily="18" charset="0"/>
              </a:rPr>
              <a:t>Project Student Intern ( FPGA + Digital Communication)</a:t>
            </a:r>
          </a:p>
        </p:txBody>
      </p:sp>
      <p:sp>
        <p:nvSpPr>
          <p:cNvPr id="9" name="TextBox 8">
            <a:extLst>
              <a:ext uri="{FF2B5EF4-FFF2-40B4-BE49-F238E27FC236}">
                <a16:creationId xmlns:a16="http://schemas.microsoft.com/office/drawing/2014/main" id="{BDA4CA97-9216-CCE0-1AFA-20A9AA313889}"/>
              </a:ext>
            </a:extLst>
          </p:cNvPr>
          <p:cNvSpPr txBox="1"/>
          <p:nvPr/>
        </p:nvSpPr>
        <p:spPr>
          <a:xfrm>
            <a:off x="1127759" y="1913751"/>
            <a:ext cx="8995299" cy="4401205"/>
          </a:xfrm>
          <a:prstGeom prst="rect">
            <a:avLst/>
          </a:prstGeom>
          <a:noFill/>
        </p:spPr>
        <p:txBody>
          <a:bodyPr wrap="square">
            <a:spAutoFit/>
          </a:bodyPr>
          <a:lstStyle/>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Worked on </a:t>
            </a:r>
            <a:r>
              <a:rPr lang="en-IN" sz="2000" b="1" dirty="0">
                <a:latin typeface="Times New Roman" panose="02020603050405020304" pitchFamily="18" charset="0"/>
                <a:cs typeface="Times New Roman" panose="02020603050405020304" pitchFamily="18" charset="0"/>
              </a:rPr>
              <a:t>Digital Communication Systems</a:t>
            </a:r>
            <a:r>
              <a:rPr lang="en-IN" sz="2000" dirty="0">
                <a:latin typeface="Times New Roman" panose="02020603050405020304" pitchFamily="18" charset="0"/>
                <a:cs typeface="Times New Roman" panose="02020603050405020304" pitchFamily="18" charset="0"/>
              </a:rPr>
              <a:t> for satellite applications like Phase Locked Loops (PLL), and Code Division Multiple Access (CDMA).</a:t>
            </a:r>
          </a:p>
          <a:p>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Designed and implemented </a:t>
            </a:r>
            <a:r>
              <a:rPr lang="en-IN" sz="2000" b="1" dirty="0">
                <a:latin typeface="Times New Roman" panose="02020603050405020304" pitchFamily="18" charset="0"/>
                <a:cs typeface="Times New Roman" panose="02020603050405020304" pitchFamily="18" charset="0"/>
              </a:rPr>
              <a:t>Symbol Synchronization algorithms</a:t>
            </a:r>
            <a:r>
              <a:rPr lang="en-IN" sz="2000" dirty="0">
                <a:latin typeface="Times New Roman" panose="02020603050405020304" pitchFamily="18" charset="0"/>
                <a:cs typeface="Times New Roman" panose="02020603050405020304" pitchFamily="18" charset="0"/>
              </a:rPr>
              <a:t> (Zero-Crossing &amp; Gardner TEDs).</a:t>
            </a:r>
          </a:p>
          <a:p>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Developed </a:t>
            </a:r>
            <a:r>
              <a:rPr lang="en-IN" sz="2000" b="1" dirty="0">
                <a:latin typeface="Times New Roman" panose="02020603050405020304" pitchFamily="18" charset="0"/>
                <a:cs typeface="Times New Roman" panose="02020603050405020304" pitchFamily="18" charset="0"/>
              </a:rPr>
              <a:t>Automatic Gain Control (AGC)</a:t>
            </a:r>
            <a:r>
              <a:rPr lang="en-IN" sz="2000" dirty="0">
                <a:latin typeface="Times New Roman" panose="02020603050405020304" pitchFamily="18" charset="0"/>
                <a:cs typeface="Times New Roman" panose="02020603050405020304" pitchFamily="18" charset="0"/>
              </a:rPr>
              <a:t> with </a:t>
            </a:r>
            <a:r>
              <a:rPr lang="en-IN" sz="2000" b="1" dirty="0">
                <a:latin typeface="Times New Roman" panose="02020603050405020304" pitchFamily="18" charset="0"/>
                <a:cs typeface="Times New Roman" panose="02020603050405020304" pitchFamily="18" charset="0"/>
              </a:rPr>
              <a:t>15% faster convergence</a:t>
            </a:r>
            <a:r>
              <a:rPr lang="en-IN" sz="20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Applied </a:t>
            </a:r>
            <a:r>
              <a:rPr lang="en-IN" sz="2000" b="1" dirty="0">
                <a:latin typeface="Times New Roman" panose="02020603050405020304" pitchFamily="18" charset="0"/>
                <a:cs typeface="Times New Roman" panose="02020603050405020304" pitchFamily="18" charset="0"/>
              </a:rPr>
              <a:t>Phase Ambiguity Resolution (PAR)</a:t>
            </a:r>
            <a:r>
              <a:rPr lang="en-IN" sz="2000" dirty="0">
                <a:latin typeface="Times New Roman" panose="02020603050405020304" pitchFamily="18" charset="0"/>
                <a:cs typeface="Times New Roman" panose="02020603050405020304" pitchFamily="18" charset="0"/>
              </a:rPr>
              <a:t> using differential &amp; unique-word methods.</a:t>
            </a:r>
          </a:p>
          <a:p>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Configured </a:t>
            </a:r>
            <a:r>
              <a:rPr lang="en-IN" sz="2000" b="1" dirty="0">
                <a:latin typeface="Times New Roman" panose="02020603050405020304" pitchFamily="18" charset="0"/>
                <a:cs typeface="Times New Roman" panose="02020603050405020304" pitchFamily="18" charset="0"/>
              </a:rPr>
              <a:t>ADC–DAC loopback system</a:t>
            </a:r>
            <a:r>
              <a:rPr lang="en-IN" sz="2000" dirty="0">
                <a:latin typeface="Times New Roman" panose="02020603050405020304" pitchFamily="18" charset="0"/>
                <a:cs typeface="Times New Roman" panose="02020603050405020304" pitchFamily="18" charset="0"/>
              </a:rPr>
              <a:t> on </a:t>
            </a:r>
            <a:r>
              <a:rPr lang="en-IN" sz="2000" b="1" dirty="0">
                <a:latin typeface="Times New Roman" panose="02020603050405020304" pitchFamily="18" charset="0"/>
                <a:cs typeface="Times New Roman" panose="02020603050405020304" pitchFamily="18" charset="0"/>
              </a:rPr>
              <a:t>Zynq </a:t>
            </a:r>
            <a:r>
              <a:rPr lang="en-IN" sz="2000" b="1" dirty="0" err="1">
                <a:latin typeface="Times New Roman" panose="02020603050405020304" pitchFamily="18" charset="0"/>
                <a:cs typeface="Times New Roman" panose="02020603050405020304" pitchFamily="18" charset="0"/>
              </a:rPr>
              <a:t>UltraScale</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RFSoC</a:t>
            </a:r>
            <a:r>
              <a:rPr lang="en-IN" sz="2000" b="1" dirty="0">
                <a:latin typeface="Times New Roman" panose="02020603050405020304" pitchFamily="18" charset="0"/>
                <a:cs typeface="Times New Roman" panose="02020603050405020304" pitchFamily="18" charset="0"/>
              </a:rPr>
              <a:t> (ZCU208)</a:t>
            </a:r>
            <a:r>
              <a:rPr lang="en-IN" sz="2000" dirty="0">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Set up and tested </a:t>
            </a:r>
            <a:r>
              <a:rPr lang="en-IN" sz="2000" b="1" dirty="0">
                <a:latin typeface="Times New Roman" panose="02020603050405020304" pitchFamily="18" charset="0"/>
                <a:cs typeface="Times New Roman" panose="02020603050405020304" pitchFamily="18" charset="0"/>
              </a:rPr>
              <a:t>ADRV9361-Z7035 SDR board</a:t>
            </a:r>
            <a:r>
              <a:rPr lang="en-IN" sz="2000" dirty="0">
                <a:latin typeface="Times New Roman" panose="02020603050405020304" pitchFamily="18" charset="0"/>
                <a:cs typeface="Times New Roman" panose="02020603050405020304" pitchFamily="18" charset="0"/>
              </a:rPr>
              <a:t> using </a:t>
            </a:r>
            <a:r>
              <a:rPr lang="en-IN" sz="2000" dirty="0" err="1">
                <a:latin typeface="Times New Roman" panose="02020603050405020304" pitchFamily="18" charset="0"/>
                <a:cs typeface="Times New Roman" panose="02020603050405020304" pitchFamily="18" charset="0"/>
              </a:rPr>
              <a:t>Vivado</a:t>
            </a:r>
            <a:r>
              <a:rPr lang="en-IN" sz="2000" dirty="0">
                <a:latin typeface="Times New Roman" panose="02020603050405020304" pitchFamily="18" charset="0"/>
                <a:cs typeface="Times New Roman" panose="02020603050405020304" pitchFamily="18" charset="0"/>
              </a:rPr>
              <a:t> &amp; reference IPs.</a:t>
            </a:r>
          </a:p>
        </p:txBody>
      </p:sp>
    </p:spTree>
    <p:extLst>
      <p:ext uri="{BB962C8B-B14F-4D97-AF65-F5344CB8AC3E}">
        <p14:creationId xmlns:p14="http://schemas.microsoft.com/office/powerpoint/2010/main" val="224936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4175760" y="408622"/>
            <a:ext cx="5029200" cy="551498"/>
          </a:xfrm>
          <a:noFill/>
        </p:spPr>
        <p:txBody>
          <a:bodyPr anchor="t" anchorCtr="0"/>
          <a:lstStyle/>
          <a:p>
            <a:r>
              <a:rPr lang="en-US" sz="4000" dirty="0">
                <a:latin typeface="Calibri" panose="020F0502020204030204" pitchFamily="34" charset="0"/>
                <a:ea typeface="Calibri" panose="020F0502020204030204" pitchFamily="34" charset="0"/>
                <a:cs typeface="Calibri" panose="020F0502020204030204" pitchFamily="34" charset="0"/>
              </a:rPr>
              <a:t>Project TIMELINE</a:t>
            </a:r>
          </a:p>
        </p:txBody>
      </p:sp>
      <p:graphicFrame>
        <p:nvGraphicFramePr>
          <p:cNvPr id="5" name="Content Placeholder 4" descr="Basic timeline SmartArt graphic">
            <a:extLst>
              <a:ext uri="{FF2B5EF4-FFF2-40B4-BE49-F238E27FC236}">
                <a16:creationId xmlns:a16="http://schemas.microsoft.com/office/drawing/2014/main" id="{2DA25F38-CDC8-7982-99AE-8D5A8ECABC85}"/>
              </a:ext>
            </a:extLst>
          </p:cNvPr>
          <p:cNvGraphicFramePr>
            <a:graphicFrameLocks noGrp="1"/>
          </p:cNvGraphicFramePr>
          <p:nvPr>
            <p:ph sz="half" idx="2"/>
            <p:extLst>
              <p:ext uri="{D42A27DB-BD31-4B8C-83A1-F6EECF244321}">
                <p14:modId xmlns:p14="http://schemas.microsoft.com/office/powerpoint/2010/main" val="2822632708"/>
              </p:ext>
            </p:extLst>
          </p:nvPr>
        </p:nvGraphicFramePr>
        <p:xfrm>
          <a:off x="487680" y="1542733"/>
          <a:ext cx="11597640" cy="3227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60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B89B56-C488-97C6-C355-E4B17F4839A7}"/>
              </a:ext>
            </a:extLst>
          </p:cNvPr>
          <p:cNvSpPr txBox="1"/>
          <p:nvPr/>
        </p:nvSpPr>
        <p:spPr>
          <a:xfrm>
            <a:off x="111760" y="0"/>
            <a:ext cx="8067040"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Work  1 : Automatic Gain Control</a:t>
            </a:r>
          </a:p>
        </p:txBody>
      </p:sp>
      <p:pic>
        <p:nvPicPr>
          <p:cNvPr id="8" name="Picture 7">
            <a:extLst>
              <a:ext uri="{FF2B5EF4-FFF2-40B4-BE49-F238E27FC236}">
                <a16:creationId xmlns:a16="http://schemas.microsoft.com/office/drawing/2014/main" id="{FFD743C7-9A63-375B-2CEE-DE8EF5E769BD}"/>
              </a:ext>
            </a:extLst>
          </p:cNvPr>
          <p:cNvPicPr>
            <a:picLocks noChangeAspect="1"/>
          </p:cNvPicPr>
          <p:nvPr/>
        </p:nvPicPr>
        <p:blipFill>
          <a:blip r:embed="rId2"/>
          <a:stretch>
            <a:fillRect/>
          </a:stretch>
        </p:blipFill>
        <p:spPr>
          <a:xfrm>
            <a:off x="7752081" y="1"/>
            <a:ext cx="4439920" cy="3545840"/>
          </a:xfrm>
          <a:prstGeom prst="rect">
            <a:avLst/>
          </a:prstGeom>
        </p:spPr>
      </p:pic>
      <p:pic>
        <p:nvPicPr>
          <p:cNvPr id="10" name="Picture 9">
            <a:extLst>
              <a:ext uri="{FF2B5EF4-FFF2-40B4-BE49-F238E27FC236}">
                <a16:creationId xmlns:a16="http://schemas.microsoft.com/office/drawing/2014/main" id="{870A546D-E122-E7B4-72AF-DC81771FBDFE}"/>
              </a:ext>
            </a:extLst>
          </p:cNvPr>
          <p:cNvPicPr>
            <a:picLocks noChangeAspect="1"/>
          </p:cNvPicPr>
          <p:nvPr/>
        </p:nvPicPr>
        <p:blipFill>
          <a:blip r:embed="rId3"/>
          <a:stretch>
            <a:fillRect/>
          </a:stretch>
        </p:blipFill>
        <p:spPr>
          <a:xfrm>
            <a:off x="7752080" y="3545840"/>
            <a:ext cx="4511040" cy="3312159"/>
          </a:xfrm>
          <a:prstGeom prst="rect">
            <a:avLst/>
          </a:prstGeom>
        </p:spPr>
      </p:pic>
      <p:pic>
        <p:nvPicPr>
          <p:cNvPr id="12" name="Picture 11">
            <a:extLst>
              <a:ext uri="{FF2B5EF4-FFF2-40B4-BE49-F238E27FC236}">
                <a16:creationId xmlns:a16="http://schemas.microsoft.com/office/drawing/2014/main" id="{444F1DC7-B795-7960-3B42-CA22ABCDBDBF}"/>
              </a:ext>
            </a:extLst>
          </p:cNvPr>
          <p:cNvPicPr>
            <a:picLocks noChangeAspect="1"/>
          </p:cNvPicPr>
          <p:nvPr/>
        </p:nvPicPr>
        <p:blipFill>
          <a:blip r:embed="rId4"/>
          <a:stretch>
            <a:fillRect/>
          </a:stretch>
        </p:blipFill>
        <p:spPr>
          <a:xfrm>
            <a:off x="0" y="4392720"/>
            <a:ext cx="7752079" cy="2465280"/>
          </a:xfrm>
          <a:prstGeom prst="rect">
            <a:avLst/>
          </a:prstGeom>
        </p:spPr>
      </p:pic>
      <p:sp>
        <p:nvSpPr>
          <p:cNvPr id="17" name="TextBox 16">
            <a:extLst>
              <a:ext uri="{FF2B5EF4-FFF2-40B4-BE49-F238E27FC236}">
                <a16:creationId xmlns:a16="http://schemas.microsoft.com/office/drawing/2014/main" id="{3D66F10B-AA2F-64DE-757B-D590DC0ACA65}"/>
              </a:ext>
            </a:extLst>
          </p:cNvPr>
          <p:cNvSpPr txBox="1"/>
          <p:nvPr/>
        </p:nvSpPr>
        <p:spPr>
          <a:xfrm>
            <a:off x="55879" y="842143"/>
            <a:ext cx="7640319" cy="341632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Objective</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Maintain a constant signal amplitude at the receiver despite channel variations (fading, noise) and reducing convergence time on Zynq 7000 board.</a:t>
            </a:r>
          </a:p>
          <a:p>
            <a:r>
              <a:rPr lang="en-IN" b="1" dirty="0">
                <a:latin typeface="Times New Roman" panose="02020603050405020304" pitchFamily="18" charset="0"/>
                <a:cs typeface="Times New Roman" panose="02020603050405020304" pitchFamily="18" charset="0"/>
              </a:rPr>
              <a:t>Methods Used</a:t>
            </a:r>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Implemented conventional AGC loop using square-root detection.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Adjusts amplifier gain based on feedback to stabilize output power.</a:t>
            </a:r>
          </a:p>
          <a:p>
            <a:r>
              <a:rPr lang="en-IN" b="1" dirty="0">
                <a:latin typeface="Times New Roman" panose="02020603050405020304" pitchFamily="18" charset="0"/>
                <a:cs typeface="Times New Roman" panose="02020603050405020304" pitchFamily="18" charset="0"/>
              </a:rPr>
              <a:t>Working Principle</a:t>
            </a:r>
            <a:r>
              <a:rPr lang="en-I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Measure input signal power and compare with reference level.</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Adjust gain </a:t>
            </a:r>
            <a:r>
              <a:rPr lang="en-IN" dirty="0">
                <a:latin typeface="Times New Roman" panose="02020603050405020304" pitchFamily="18" charset="0"/>
                <a:cs typeface="Times New Roman" panose="02020603050405020304" pitchFamily="18" charset="0"/>
                <a:sym typeface="Wingdings" panose="05000000000000000000" pitchFamily="2" charset="2"/>
              </a:rPr>
              <a:t> reduce when input is strong, increase when weak.</a:t>
            </a:r>
          </a:p>
          <a:p>
            <a:r>
              <a:rPr lang="en-IN" b="1" dirty="0">
                <a:latin typeface="Times New Roman" panose="02020603050405020304" pitchFamily="18" charset="0"/>
                <a:cs typeface="Times New Roman" panose="02020603050405020304" pitchFamily="18" charset="0"/>
                <a:sym typeface="Wingdings" panose="05000000000000000000" pitchFamily="2" charset="2"/>
              </a:rPr>
              <a:t>Outcome at NRSC</a:t>
            </a:r>
            <a:r>
              <a:rPr lang="en-IN" dirty="0">
                <a:latin typeface="Times New Roman" panose="02020603050405020304" pitchFamily="18" charset="0"/>
                <a:cs typeface="Times New Roman" panose="02020603050405020304" pitchFamily="18" charset="0"/>
                <a:sym typeface="Wingdings" panose="05000000000000000000" pitchFamily="2" charset="2"/>
              </a:rPr>
              <a: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sym typeface="Wingdings" panose="05000000000000000000" pitchFamily="2" charset="2"/>
              </a:rPr>
              <a:t>Reduced Convergence time by ~15% compared to default results.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sym typeface="Wingdings" panose="05000000000000000000" pitchFamily="2" charset="2"/>
              </a:rPr>
              <a:t>Ensured stable input levels for synchronization and decoding stages.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79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91FFC-5CC3-C5A2-AA2B-7E5761B7AF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6D631D6-EFB9-543F-3EB7-0658FDDD97E2}"/>
              </a:ext>
            </a:extLst>
          </p:cNvPr>
          <p:cNvSpPr txBox="1"/>
          <p:nvPr/>
        </p:nvSpPr>
        <p:spPr>
          <a:xfrm>
            <a:off x="81280" y="0"/>
            <a:ext cx="8067040"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Work  2 : Symbol Synchronization</a:t>
            </a:r>
          </a:p>
        </p:txBody>
      </p:sp>
      <p:pic>
        <p:nvPicPr>
          <p:cNvPr id="3" name="Picture 2">
            <a:extLst>
              <a:ext uri="{FF2B5EF4-FFF2-40B4-BE49-F238E27FC236}">
                <a16:creationId xmlns:a16="http://schemas.microsoft.com/office/drawing/2014/main" id="{98CDE4B4-14B4-BE08-8318-EB2EB80E6FB1}"/>
              </a:ext>
            </a:extLst>
          </p:cNvPr>
          <p:cNvPicPr>
            <a:picLocks noChangeAspect="1"/>
          </p:cNvPicPr>
          <p:nvPr/>
        </p:nvPicPr>
        <p:blipFill>
          <a:blip r:embed="rId2"/>
          <a:stretch>
            <a:fillRect/>
          </a:stretch>
        </p:blipFill>
        <p:spPr>
          <a:xfrm>
            <a:off x="7652262" y="3302000"/>
            <a:ext cx="4539738" cy="3556000"/>
          </a:xfrm>
          <a:prstGeom prst="rect">
            <a:avLst/>
          </a:prstGeom>
        </p:spPr>
      </p:pic>
      <p:pic>
        <p:nvPicPr>
          <p:cNvPr id="5" name="Picture 4">
            <a:extLst>
              <a:ext uri="{FF2B5EF4-FFF2-40B4-BE49-F238E27FC236}">
                <a16:creationId xmlns:a16="http://schemas.microsoft.com/office/drawing/2014/main" id="{C7ACCAC5-D822-7CD9-E159-7F7275C6344B}"/>
              </a:ext>
            </a:extLst>
          </p:cNvPr>
          <p:cNvPicPr>
            <a:picLocks noChangeAspect="1"/>
          </p:cNvPicPr>
          <p:nvPr/>
        </p:nvPicPr>
        <p:blipFill>
          <a:blip r:embed="rId3"/>
          <a:stretch>
            <a:fillRect/>
          </a:stretch>
        </p:blipFill>
        <p:spPr>
          <a:xfrm>
            <a:off x="7652262" y="0"/>
            <a:ext cx="4539738" cy="3302000"/>
          </a:xfrm>
          <a:prstGeom prst="rect">
            <a:avLst/>
          </a:prstGeom>
        </p:spPr>
      </p:pic>
      <p:sp>
        <p:nvSpPr>
          <p:cNvPr id="7" name="TextBox 6">
            <a:extLst>
              <a:ext uri="{FF2B5EF4-FFF2-40B4-BE49-F238E27FC236}">
                <a16:creationId xmlns:a16="http://schemas.microsoft.com/office/drawing/2014/main" id="{F638408C-D43D-4C82-8EFA-4E5EF8DEEACD}"/>
              </a:ext>
            </a:extLst>
          </p:cNvPr>
          <p:cNvSpPr txBox="1"/>
          <p:nvPr/>
        </p:nvSpPr>
        <p:spPr>
          <a:xfrm>
            <a:off x="315370" y="1305341"/>
            <a:ext cx="7598860" cy="4801314"/>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Objective</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Recover correct sampling instants so that constellation points (symbols) align clearly in the I-Q plane.</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Problem Without Sync</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Timing errors cause symbols to smear, overlap, or rotate </a:t>
            </a:r>
            <a:r>
              <a:rPr lang="en-IN" dirty="0">
                <a:latin typeface="Times New Roman" panose="02020603050405020304" pitchFamily="18" charset="0"/>
                <a:cs typeface="Times New Roman" panose="02020603050405020304" pitchFamily="18" charset="0"/>
                <a:sym typeface="Wingdings" panose="05000000000000000000" pitchFamily="2" charset="2"/>
              </a:rPr>
              <a:t> poor constellation clarity  highest Bit Error Rate (BER).</a:t>
            </a:r>
          </a:p>
          <a:p>
            <a:br>
              <a:rPr lang="en-IN" dirty="0">
                <a:latin typeface="Times New Roman" panose="02020603050405020304" pitchFamily="18" charset="0"/>
                <a:cs typeface="Times New Roman" panose="02020603050405020304" pitchFamily="18" charset="0"/>
                <a:sym typeface="Wingdings" panose="05000000000000000000" pitchFamily="2" charset="2"/>
              </a:rPr>
            </a:br>
            <a:r>
              <a:rPr lang="en-IN" b="1" dirty="0">
                <a:latin typeface="Times New Roman" panose="02020603050405020304" pitchFamily="18" charset="0"/>
                <a:cs typeface="Times New Roman" panose="02020603050405020304" pitchFamily="18" charset="0"/>
                <a:sym typeface="Wingdings" panose="05000000000000000000" pitchFamily="2" charset="2"/>
              </a:rPr>
              <a:t>Method Used</a:t>
            </a:r>
            <a:r>
              <a:rPr lang="en-IN" dirty="0">
                <a:latin typeface="Times New Roman" panose="02020603050405020304" pitchFamily="18" charset="0"/>
                <a:cs typeface="Times New Roman" panose="02020603050405020304" pitchFamily="18" charset="0"/>
                <a:sym typeface="Wingdings" panose="05000000000000000000" pitchFamily="2" charset="2"/>
              </a:rPr>
              <a:t>: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sym typeface="Wingdings" panose="05000000000000000000" pitchFamily="2" charset="2"/>
              </a:rPr>
              <a:t>Piecewise Parabolic Interpolator for fine timing adjustment.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sym typeface="Wingdings" panose="05000000000000000000" pitchFamily="2" charset="2"/>
              </a:rPr>
              <a:t>Zero-Crossing Timing Error Detector (TED) to estimate &amp; correct sampling offset.</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sym typeface="Wingdings" panose="05000000000000000000" pitchFamily="2" charset="2"/>
              </a:rPr>
              <a:t>Feedback Loop (Loop Filter + NCO) to continuously align samples.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sym typeface="Wingdings" panose="05000000000000000000" pitchFamily="2" charset="2"/>
            </a:endParaRPr>
          </a:p>
          <a:p>
            <a:r>
              <a:rPr lang="en-IN" b="1" dirty="0">
                <a:latin typeface="Times New Roman" panose="02020603050405020304" pitchFamily="18" charset="0"/>
                <a:cs typeface="Times New Roman" panose="02020603050405020304" pitchFamily="18" charset="0"/>
                <a:sym typeface="Wingdings" panose="05000000000000000000" pitchFamily="2" charset="2"/>
              </a:rPr>
              <a:t>Outcome</a:t>
            </a:r>
            <a:r>
              <a:rPr lang="en-IN" dirty="0">
                <a:latin typeface="Times New Roman" panose="02020603050405020304" pitchFamily="18" charset="0"/>
                <a:cs typeface="Times New Roman" panose="02020603050405020304" pitchFamily="18" charset="0"/>
                <a:sym typeface="Wingdings" panose="05000000000000000000" pitchFamily="2" charset="2"/>
              </a:rPr>
              <a:t>:</a:t>
            </a:r>
          </a:p>
          <a:p>
            <a:r>
              <a:rPr lang="en-IN" dirty="0">
                <a:latin typeface="Times New Roman" panose="02020603050405020304" pitchFamily="18" charset="0"/>
                <a:cs typeface="Times New Roman" panose="02020603050405020304" pitchFamily="18" charset="0"/>
                <a:sym typeface="Wingdings" panose="05000000000000000000" pitchFamily="2" charset="2"/>
              </a:rPr>
              <a:t>Achieved a stable, well-separated QPSK constellation (as shown in the figure).</a:t>
            </a:r>
          </a:p>
          <a:p>
            <a:r>
              <a:rPr lang="en-IN" dirty="0">
                <a:latin typeface="Times New Roman" panose="02020603050405020304" pitchFamily="18" charset="0"/>
                <a:cs typeface="Times New Roman" panose="02020603050405020304" pitchFamily="18" charset="0"/>
                <a:sym typeface="Wingdings" panose="05000000000000000000" pitchFamily="2" charset="2"/>
              </a:rPr>
              <a:t>Improved reliability of demodulation and reduced BER.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574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B1090-9679-BE2C-B897-0FF68626171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A818B6-DC9C-E944-3011-81B634A2ABDE}"/>
              </a:ext>
            </a:extLst>
          </p:cNvPr>
          <p:cNvSpPr txBox="1"/>
          <p:nvPr/>
        </p:nvSpPr>
        <p:spPr>
          <a:xfrm>
            <a:off x="218276" y="0"/>
            <a:ext cx="8856898"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Work  3 : Phase Ambiguity Resolution</a:t>
            </a:r>
          </a:p>
        </p:txBody>
      </p:sp>
      <p:sp>
        <p:nvSpPr>
          <p:cNvPr id="3" name="TextBox 2">
            <a:extLst>
              <a:ext uri="{FF2B5EF4-FFF2-40B4-BE49-F238E27FC236}">
                <a16:creationId xmlns:a16="http://schemas.microsoft.com/office/drawing/2014/main" id="{28921941-A082-EA48-31C1-7906554E2602}"/>
              </a:ext>
            </a:extLst>
          </p:cNvPr>
          <p:cNvSpPr txBox="1"/>
          <p:nvPr/>
        </p:nvSpPr>
        <p:spPr>
          <a:xfrm>
            <a:off x="343613" y="1595021"/>
            <a:ext cx="5595072" cy="5262979"/>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Objective</a:t>
            </a:r>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Recover phase ambiguity (e.g., ±90°, 180° rotation) that occurs after carrier recovery in QPSK systems.</a:t>
            </a:r>
          </a:p>
          <a:p>
            <a:r>
              <a:rPr lang="en-IN" sz="1600" b="1" dirty="0">
                <a:latin typeface="Times New Roman" panose="02020603050405020304" pitchFamily="18" charset="0"/>
                <a:cs typeface="Times New Roman" panose="02020603050405020304" pitchFamily="18" charset="0"/>
              </a:rPr>
              <a:t>Problem</a:t>
            </a:r>
            <a:r>
              <a:rPr lang="en-IN"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Carrier synchronization locks frequency but can leave a phase offset.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This causes constellation points to rotate </a:t>
            </a:r>
            <a:r>
              <a:rPr lang="en-IN" sz="1600" dirty="0">
                <a:latin typeface="Times New Roman" panose="02020603050405020304" pitchFamily="18" charset="0"/>
                <a:cs typeface="Times New Roman" panose="02020603050405020304" pitchFamily="18" charset="0"/>
                <a:sym typeface="Wingdings" panose="05000000000000000000" pitchFamily="2" charset="2"/>
              </a:rPr>
              <a:t> symbol misinterpretation.</a:t>
            </a:r>
          </a:p>
          <a:p>
            <a:r>
              <a:rPr lang="en-IN" sz="1600" b="1" dirty="0">
                <a:latin typeface="Times New Roman" panose="02020603050405020304" pitchFamily="18" charset="0"/>
                <a:cs typeface="Times New Roman" panose="02020603050405020304" pitchFamily="18" charset="0"/>
                <a:sym typeface="Wingdings" panose="05000000000000000000" pitchFamily="2" charset="2"/>
              </a:rPr>
              <a:t>Methods Used</a:t>
            </a:r>
            <a:r>
              <a:rPr lang="en-IN" sz="1600" dirty="0">
                <a:latin typeface="Times New Roman" panose="02020603050405020304" pitchFamily="18" charset="0"/>
                <a:cs typeface="Times New Roman" panose="02020603050405020304" pitchFamily="18" charset="0"/>
                <a:sym typeface="Wingdings" panose="05000000000000000000" pitchFamily="2" charset="2"/>
              </a:rPr>
              <a:t>:</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sym typeface="Wingdings" panose="05000000000000000000" pitchFamily="2" charset="2"/>
              </a:rPr>
              <a:t>Differential Encoding/Decoding</a:t>
            </a:r>
            <a:r>
              <a:rPr lang="en-IN" sz="1600" dirty="0">
                <a:latin typeface="Times New Roman" panose="02020603050405020304" pitchFamily="18" charset="0"/>
                <a:cs typeface="Times New Roman" panose="02020603050405020304" pitchFamily="18" charset="0"/>
                <a:sym typeface="Wingdings" panose="05000000000000000000" pitchFamily="2" charset="2"/>
              </a:rPr>
              <a:t>: Information carried in phase difference between successive symbols.</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Resolves ambiguity since relative phase stays consistent even if constellation is rotated.</a:t>
            </a:r>
          </a:p>
          <a:p>
            <a:r>
              <a:rPr lang="en-IN" sz="1600" b="1" dirty="0">
                <a:latin typeface="Times New Roman" panose="02020603050405020304" pitchFamily="18" charset="0"/>
                <a:cs typeface="Times New Roman" panose="02020603050405020304" pitchFamily="18" charset="0"/>
                <a:sym typeface="Wingdings" panose="05000000000000000000" pitchFamily="2" charset="2"/>
              </a:rPr>
              <a:t>Working Principle</a:t>
            </a:r>
            <a:r>
              <a:rPr lang="en-IN" sz="1600" dirty="0">
                <a:latin typeface="Times New Roman" panose="02020603050405020304" pitchFamily="18" charset="0"/>
                <a:cs typeface="Times New Roman" panose="02020603050405020304" pitchFamily="18" charset="0"/>
                <a:sym typeface="Wingdings" panose="05000000000000000000" pitchFamily="2" charset="2"/>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Encode data as difference between current &amp; previous symbols.</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At receiver, decode based on phase transitions.</a:t>
            </a:r>
          </a:p>
          <a:p>
            <a:r>
              <a:rPr lang="en-IN" sz="1600" b="1" dirty="0">
                <a:latin typeface="Times New Roman" panose="02020603050405020304" pitchFamily="18" charset="0"/>
                <a:cs typeface="Times New Roman" panose="02020603050405020304" pitchFamily="18" charset="0"/>
                <a:sym typeface="Wingdings" panose="05000000000000000000" pitchFamily="2" charset="2"/>
              </a:rPr>
              <a:t>Outcome at NRSC</a:t>
            </a:r>
            <a:r>
              <a:rPr lang="en-IN" sz="1600" dirty="0">
                <a:latin typeface="Times New Roman" panose="02020603050405020304" pitchFamily="18" charset="0"/>
                <a:cs typeface="Times New Roman" panose="02020603050405020304" pitchFamily="18" charset="0"/>
                <a:sym typeface="Wingdings" panose="05000000000000000000" pitchFamily="2" charset="2"/>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Successfully mitigates phase ambiguity.</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Produced a correctly aligned constellation  ensured error-free symbol decisions.</a:t>
            </a:r>
            <a:r>
              <a:rPr lang="en-IN" sz="1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35F02C50-DC00-98E2-690B-8D7478EBADF0}"/>
              </a:ext>
            </a:extLst>
          </p:cNvPr>
          <p:cNvSpPr txBox="1"/>
          <p:nvPr/>
        </p:nvSpPr>
        <p:spPr>
          <a:xfrm>
            <a:off x="6277638" y="1595021"/>
            <a:ext cx="5595072" cy="5262979"/>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Objective</a:t>
            </a:r>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After differential decoding (which resolved phase but caused error propagation and BER degradation), apply a Unique Word Method to achieve absolute phase correction with higher reliability and reduced error rate.</a:t>
            </a:r>
          </a:p>
          <a:p>
            <a:r>
              <a:rPr lang="en-IN" sz="1600" b="1" dirty="0">
                <a:latin typeface="Times New Roman" panose="02020603050405020304" pitchFamily="18" charset="0"/>
                <a:cs typeface="Times New Roman" panose="02020603050405020304" pitchFamily="18" charset="0"/>
              </a:rPr>
              <a:t>Problem</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In QPSK, carrier recovery may lock but leave the constellation rotated, causing symbol misinterpretation.</a:t>
            </a:r>
          </a:p>
          <a:p>
            <a:r>
              <a:rPr lang="en-IN" sz="1600" b="1" dirty="0">
                <a:latin typeface="Times New Roman" panose="02020603050405020304" pitchFamily="18" charset="0"/>
                <a:cs typeface="Times New Roman" panose="02020603050405020304" pitchFamily="18" charset="0"/>
              </a:rPr>
              <a:t>Method Used</a:t>
            </a:r>
            <a:r>
              <a:rPr lang="en-IN"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Insert a Unique Word (UW) – a predefined symbol sequence – into the transmitted frame.</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Detect rotation (phase offset) and apply the corresponding correction to all subsequent data symbols.</a:t>
            </a:r>
          </a:p>
          <a:p>
            <a:r>
              <a:rPr lang="en-IN" sz="1600" b="1" dirty="0">
                <a:latin typeface="Times New Roman" panose="02020603050405020304" pitchFamily="18" charset="0"/>
                <a:cs typeface="Times New Roman" panose="02020603050405020304" pitchFamily="18" charset="0"/>
              </a:rPr>
              <a:t>Working Principle</a:t>
            </a:r>
            <a:r>
              <a:rPr lang="en-IN"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Known UW transmitted at the start/middle of the frame. Receiver correlated incoming UW with stored reference. </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Phase offset estimated </a:t>
            </a:r>
            <a:r>
              <a:rPr lang="en-IN" sz="1600" dirty="0">
                <a:latin typeface="Times New Roman" panose="02020603050405020304" pitchFamily="18" charset="0"/>
                <a:cs typeface="Times New Roman" panose="02020603050405020304" pitchFamily="18" charset="0"/>
                <a:sym typeface="Wingdings" panose="05000000000000000000" pitchFamily="2" charset="2"/>
              </a:rPr>
              <a:t> constellation rotated back to correct orientation.</a:t>
            </a:r>
          </a:p>
          <a:p>
            <a:r>
              <a:rPr lang="en-IN" sz="1600" b="1" dirty="0">
                <a:latin typeface="Times New Roman" panose="02020603050405020304" pitchFamily="18" charset="0"/>
                <a:cs typeface="Times New Roman" panose="02020603050405020304" pitchFamily="18" charset="0"/>
                <a:sym typeface="Wingdings" panose="05000000000000000000" pitchFamily="2" charset="2"/>
              </a:rPr>
              <a:t>Outcome at NRSC</a:t>
            </a:r>
            <a:r>
              <a:rPr lang="en-IN" sz="1600" dirty="0">
                <a:latin typeface="Times New Roman" panose="02020603050405020304" pitchFamily="18" charset="0"/>
                <a:cs typeface="Times New Roman" panose="02020603050405020304" pitchFamily="18" charset="0"/>
                <a:sym typeface="Wingdings" panose="05000000000000000000" pitchFamily="2" charset="2"/>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Successfully remove phase rotations.</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sym typeface="Wingdings" panose="05000000000000000000" pitchFamily="2" charset="2"/>
              </a:rPr>
              <a:t>Ensured reliable demodulation with minimal BER increase.</a:t>
            </a:r>
            <a:endParaRPr lang="en-IN" sz="1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AC61F5C-1EF9-8936-9BCE-A919C52F1BF9}"/>
              </a:ext>
            </a:extLst>
          </p:cNvPr>
          <p:cNvSpPr txBox="1"/>
          <p:nvPr/>
        </p:nvSpPr>
        <p:spPr>
          <a:xfrm>
            <a:off x="343613" y="1093576"/>
            <a:ext cx="2587311" cy="430887"/>
          </a:xfrm>
          <a:prstGeom prst="rect">
            <a:avLst/>
          </a:prstGeom>
          <a:noFill/>
        </p:spPr>
        <p:txBody>
          <a:bodyPr wrap="none" rtlCol="0">
            <a:spAutoFit/>
          </a:bodyPr>
          <a:lstStyle/>
          <a:p>
            <a:r>
              <a:rPr lang="en-IN" sz="2200" b="1" dirty="0">
                <a:latin typeface="Times New Roman" panose="02020603050405020304" pitchFamily="18" charset="0"/>
                <a:cs typeface="Times New Roman" panose="02020603050405020304" pitchFamily="18" charset="0"/>
              </a:rPr>
              <a:t>Differential Method</a:t>
            </a:r>
          </a:p>
        </p:txBody>
      </p:sp>
      <p:sp>
        <p:nvSpPr>
          <p:cNvPr id="7" name="TextBox 6">
            <a:extLst>
              <a:ext uri="{FF2B5EF4-FFF2-40B4-BE49-F238E27FC236}">
                <a16:creationId xmlns:a16="http://schemas.microsoft.com/office/drawing/2014/main" id="{4BA8EAD9-E87A-7183-07E5-6E1A83AF5052}"/>
              </a:ext>
            </a:extLst>
          </p:cNvPr>
          <p:cNvSpPr txBox="1"/>
          <p:nvPr/>
        </p:nvSpPr>
        <p:spPr>
          <a:xfrm>
            <a:off x="6277638" y="1093576"/>
            <a:ext cx="3575209" cy="430887"/>
          </a:xfrm>
          <a:prstGeom prst="rect">
            <a:avLst/>
          </a:prstGeom>
          <a:noFill/>
        </p:spPr>
        <p:txBody>
          <a:bodyPr wrap="none" rtlCol="0">
            <a:spAutoFit/>
          </a:bodyPr>
          <a:lstStyle/>
          <a:p>
            <a:r>
              <a:rPr lang="en-IN" sz="2200" b="1" dirty="0">
                <a:latin typeface="Times New Roman" panose="02020603050405020304" pitchFamily="18" charset="0"/>
                <a:cs typeface="Times New Roman" panose="02020603050405020304" pitchFamily="18" charset="0"/>
              </a:rPr>
              <a:t>Unique Word Method (UW)</a:t>
            </a:r>
          </a:p>
        </p:txBody>
      </p:sp>
    </p:spTree>
    <p:extLst>
      <p:ext uri="{BB962C8B-B14F-4D97-AF65-F5344CB8AC3E}">
        <p14:creationId xmlns:p14="http://schemas.microsoft.com/office/powerpoint/2010/main" val="36372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8ECA4-DE9A-27BD-5549-80256702498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1DD2475-A4BD-4B3F-354C-74E1DABF1B29}"/>
              </a:ext>
            </a:extLst>
          </p:cNvPr>
          <p:cNvSpPr txBox="1"/>
          <p:nvPr/>
        </p:nvSpPr>
        <p:spPr>
          <a:xfrm>
            <a:off x="90457" y="0"/>
            <a:ext cx="9309182"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Work  5 : IP Blocks-ADRV-9361 </a:t>
            </a:r>
          </a:p>
        </p:txBody>
      </p:sp>
      <p:pic>
        <p:nvPicPr>
          <p:cNvPr id="5" name="Picture 4">
            <a:extLst>
              <a:ext uri="{FF2B5EF4-FFF2-40B4-BE49-F238E27FC236}">
                <a16:creationId xmlns:a16="http://schemas.microsoft.com/office/drawing/2014/main" id="{B18687C7-613F-E965-F494-E653CDA7B979}"/>
              </a:ext>
            </a:extLst>
          </p:cNvPr>
          <p:cNvPicPr>
            <a:picLocks noChangeAspect="1"/>
          </p:cNvPicPr>
          <p:nvPr/>
        </p:nvPicPr>
        <p:blipFill>
          <a:blip r:embed="rId2"/>
          <a:stretch>
            <a:fillRect/>
          </a:stretch>
        </p:blipFill>
        <p:spPr>
          <a:xfrm>
            <a:off x="7042449" y="3116826"/>
            <a:ext cx="5149551" cy="3741174"/>
          </a:xfrm>
          <a:prstGeom prst="rect">
            <a:avLst/>
          </a:prstGeom>
        </p:spPr>
      </p:pic>
      <p:pic>
        <p:nvPicPr>
          <p:cNvPr id="8" name="Picture 7">
            <a:extLst>
              <a:ext uri="{FF2B5EF4-FFF2-40B4-BE49-F238E27FC236}">
                <a16:creationId xmlns:a16="http://schemas.microsoft.com/office/drawing/2014/main" id="{769D31AB-4CC2-4BE9-123D-0C8647425E3E}"/>
              </a:ext>
            </a:extLst>
          </p:cNvPr>
          <p:cNvPicPr>
            <a:picLocks noChangeAspect="1"/>
          </p:cNvPicPr>
          <p:nvPr/>
        </p:nvPicPr>
        <p:blipFill>
          <a:blip r:embed="rId3"/>
          <a:stretch>
            <a:fillRect/>
          </a:stretch>
        </p:blipFill>
        <p:spPr>
          <a:xfrm>
            <a:off x="7685957" y="0"/>
            <a:ext cx="4506043" cy="3116826"/>
          </a:xfrm>
          <a:prstGeom prst="rect">
            <a:avLst/>
          </a:prstGeom>
        </p:spPr>
      </p:pic>
      <p:sp>
        <p:nvSpPr>
          <p:cNvPr id="9" name="TextBox 8">
            <a:extLst>
              <a:ext uri="{FF2B5EF4-FFF2-40B4-BE49-F238E27FC236}">
                <a16:creationId xmlns:a16="http://schemas.microsoft.com/office/drawing/2014/main" id="{D17F325C-35E7-139F-E351-90A345B7005A}"/>
              </a:ext>
            </a:extLst>
          </p:cNvPr>
          <p:cNvSpPr txBox="1"/>
          <p:nvPr/>
        </p:nvSpPr>
        <p:spPr>
          <a:xfrm>
            <a:off x="216689" y="933380"/>
            <a:ext cx="7039518" cy="6001643"/>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Objective</a:t>
            </a:r>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Successfully configure and operate and Analog Devices SOM (System-on-Module) on an FMC carrier board without external assistance.</a:t>
            </a:r>
          </a:p>
          <a:p>
            <a:r>
              <a:rPr lang="en-IN" sz="1600" b="1" dirty="0">
                <a:latin typeface="Times New Roman" panose="02020603050405020304" pitchFamily="18" charset="0"/>
                <a:cs typeface="Times New Roman" panose="02020603050405020304" pitchFamily="18" charset="0"/>
              </a:rPr>
              <a:t>Problem</a:t>
            </a:r>
            <a:r>
              <a:rPr lang="en-IN" sz="1600" dirty="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The SOM required custom setup to function properly on the FMC board. The provided tools required manual integration of IP blocks, downloading and configuring support files from GitHub, and properly linking XML files. Without this, the board could not communicate or function as expected.</a:t>
            </a:r>
          </a:p>
          <a:p>
            <a:r>
              <a:rPr lang="en-IN" sz="1600" b="1" dirty="0">
                <a:latin typeface="Times New Roman" panose="02020603050405020304" pitchFamily="18" charset="0"/>
                <a:cs typeface="Times New Roman" panose="02020603050405020304" pitchFamily="18" charset="0"/>
              </a:rPr>
              <a:t>Method Used:</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Downloaded and installed necessary IP cores and configuration files from GitHub.</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Manually integrated and configured IP blocks in the design environment.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Attached and referenced XML configuration files for proper hardware mapping.</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Verified and connected all interfaces between the SOM and FMC carrier board.</a:t>
            </a:r>
            <a:br>
              <a:rPr lang="en-IN" sz="16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Working Principle</a:t>
            </a:r>
            <a:r>
              <a:rPr lang="en-IN"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Configured the FPGA fabric and peripheral connections by mapping IP blocks to the correct hardware resources.</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Ensured the SOM communicated throughout the FMC interface by aligning configuration files and design parameters.</a:t>
            </a:r>
          </a:p>
          <a:p>
            <a:r>
              <a:rPr lang="en-IN" sz="1600" b="1" dirty="0">
                <a:latin typeface="Times New Roman" panose="02020603050405020304" pitchFamily="18" charset="0"/>
                <a:cs typeface="Times New Roman" panose="02020603050405020304" pitchFamily="18" charset="0"/>
              </a:rPr>
              <a:t>Outcome at NRSC</a:t>
            </a:r>
            <a:r>
              <a:rPr lang="en-IN"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Successfully brought up the SOM on the FMC carrier board without external guidance.</a:t>
            </a:r>
          </a:p>
          <a:p>
            <a:pPr marL="285750" indent="-285750">
              <a:buFont typeface="Arial" panose="020B0604020202020204" pitchFamily="34" charset="0"/>
              <a:buChar char="•"/>
            </a:pPr>
            <a:r>
              <a:rPr lang="en-IN" sz="1600" dirty="0" err="1">
                <a:latin typeface="Times New Roman" panose="02020603050405020304" pitchFamily="18" charset="0"/>
                <a:cs typeface="Times New Roman" panose="02020603050405020304" pitchFamily="18" charset="0"/>
              </a:rPr>
              <a:t>Demonstarted</a:t>
            </a:r>
            <a:r>
              <a:rPr lang="en-IN" sz="1600" dirty="0">
                <a:latin typeface="Times New Roman" panose="02020603050405020304" pitchFamily="18" charset="0"/>
                <a:cs typeface="Times New Roman" panose="02020603050405020304" pitchFamily="18" charset="0"/>
              </a:rPr>
              <a:t> full functionality of the board and confirmed correct operation of all configured interfaces.</a:t>
            </a:r>
          </a:p>
        </p:txBody>
      </p:sp>
    </p:spTree>
    <p:extLst>
      <p:ext uri="{BB962C8B-B14F-4D97-AF65-F5344CB8AC3E}">
        <p14:creationId xmlns:p14="http://schemas.microsoft.com/office/powerpoint/2010/main" val="275667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8605D-7FEB-F493-A817-6037E7FB7BA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84664F7-3007-1B36-1147-F6C6BE26DC03}"/>
              </a:ext>
            </a:extLst>
          </p:cNvPr>
          <p:cNvSpPr txBox="1"/>
          <p:nvPr/>
        </p:nvSpPr>
        <p:spPr>
          <a:xfrm>
            <a:off x="198612" y="0"/>
            <a:ext cx="11993388"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Work  6 : ADC – DAC Loopback on ZCU 208 board</a:t>
            </a:r>
          </a:p>
        </p:txBody>
      </p:sp>
      <p:pic>
        <p:nvPicPr>
          <p:cNvPr id="3" name="Picture 2">
            <a:extLst>
              <a:ext uri="{FF2B5EF4-FFF2-40B4-BE49-F238E27FC236}">
                <a16:creationId xmlns:a16="http://schemas.microsoft.com/office/drawing/2014/main" id="{998D42CA-7D40-6196-8917-F55C25069321}"/>
              </a:ext>
            </a:extLst>
          </p:cNvPr>
          <p:cNvPicPr>
            <a:picLocks noChangeAspect="1"/>
          </p:cNvPicPr>
          <p:nvPr/>
        </p:nvPicPr>
        <p:blipFill>
          <a:blip r:embed="rId2"/>
          <a:stretch>
            <a:fillRect/>
          </a:stretch>
        </p:blipFill>
        <p:spPr>
          <a:xfrm>
            <a:off x="6597445" y="707886"/>
            <a:ext cx="5594555" cy="6150114"/>
          </a:xfrm>
          <a:prstGeom prst="rect">
            <a:avLst/>
          </a:prstGeom>
        </p:spPr>
      </p:pic>
      <p:sp>
        <p:nvSpPr>
          <p:cNvPr id="4" name="TextBox 3">
            <a:extLst>
              <a:ext uri="{FF2B5EF4-FFF2-40B4-BE49-F238E27FC236}">
                <a16:creationId xmlns:a16="http://schemas.microsoft.com/office/drawing/2014/main" id="{49D00719-DC4F-FEDC-8037-4742540D2764}"/>
              </a:ext>
            </a:extLst>
          </p:cNvPr>
          <p:cNvSpPr txBox="1"/>
          <p:nvPr/>
        </p:nvSpPr>
        <p:spPr>
          <a:xfrm>
            <a:off x="501444" y="938857"/>
            <a:ext cx="5594556" cy="624786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Objective</a:t>
            </a:r>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Perform ADC-DAC loopback testing on a Xilinx ZCU208 </a:t>
            </a:r>
            <a:r>
              <a:rPr lang="en-IN" sz="1600" dirty="0" err="1">
                <a:latin typeface="Times New Roman" panose="02020603050405020304" pitchFamily="18" charset="0"/>
                <a:cs typeface="Times New Roman" panose="02020603050405020304" pitchFamily="18" charset="0"/>
              </a:rPr>
              <a:t>RFSoc</a:t>
            </a:r>
            <a:r>
              <a:rPr lang="en-IN" sz="1600" dirty="0">
                <a:latin typeface="Times New Roman" panose="02020603050405020304" pitchFamily="18" charset="0"/>
                <a:cs typeface="Times New Roman" panose="02020603050405020304" pitchFamily="18" charset="0"/>
              </a:rPr>
              <a:t> board to validate high-speed data conversion and signal processing functionality.</a:t>
            </a:r>
            <a:br>
              <a:rPr lang="en-IN" sz="16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Problem</a:t>
            </a:r>
            <a:r>
              <a:rPr lang="en-IN" sz="1600" dirty="0">
                <a:latin typeface="Times New Roman" panose="02020603050405020304" pitchFamily="18" charset="0"/>
                <a:cs typeface="Times New Roman" panose="02020603050405020304" pitchFamily="18" charset="0"/>
              </a:rPr>
              <a:t>: </a:t>
            </a:r>
          </a:p>
          <a:p>
            <a:r>
              <a:rPr lang="en-IN" sz="1600" dirty="0">
                <a:latin typeface="Times New Roman" panose="02020603050405020304" pitchFamily="18" charset="0"/>
                <a:cs typeface="Times New Roman" panose="02020603050405020304" pitchFamily="18" charset="0"/>
              </a:rPr>
              <a:t>The ZCU208 requires coordinated configuration of multiple tools to generate, capture, and analyse signals. Achieving a successful loopback demanded proper setup of the ADC and DAC signal paths, firmware, and analysis environments.</a:t>
            </a:r>
          </a:p>
          <a:p>
            <a:r>
              <a:rPr lang="en-IN" sz="1600" b="1" dirty="0">
                <a:latin typeface="Times New Roman" panose="02020603050405020304" pitchFamily="18" charset="0"/>
                <a:cs typeface="Times New Roman" panose="02020603050405020304" pitchFamily="18" charset="0"/>
              </a:rPr>
              <a:t>Methods Used</a:t>
            </a:r>
            <a:r>
              <a:rPr lang="en-IN"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TICS Pro</a:t>
            </a:r>
            <a:r>
              <a:rPr lang="en-IN" sz="1600" dirty="0">
                <a:latin typeface="Times New Roman" panose="02020603050405020304" pitchFamily="18" charset="0"/>
                <a:cs typeface="Times New Roman" panose="02020603050405020304" pitchFamily="18" charset="0"/>
              </a:rPr>
              <a:t>: Configured and  controlled the </a:t>
            </a:r>
            <a:r>
              <a:rPr lang="en-IN" sz="1600" dirty="0" err="1">
                <a:latin typeface="Times New Roman" panose="02020603050405020304" pitchFamily="18" charset="0"/>
                <a:cs typeface="Times New Roman" panose="02020603050405020304" pitchFamily="18" charset="0"/>
              </a:rPr>
              <a:t>analog</a:t>
            </a:r>
            <a:r>
              <a:rPr lang="en-IN" sz="1600" dirty="0">
                <a:latin typeface="Times New Roman" panose="02020603050405020304" pitchFamily="18" charset="0"/>
                <a:cs typeface="Times New Roman" panose="02020603050405020304" pitchFamily="18" charset="0"/>
              </a:rPr>
              <a:t> front-end (e.g., clocking, PLLs, and JESD204B links for  ADC/DAC devices).</a:t>
            </a:r>
          </a:p>
          <a:p>
            <a:pPr marL="285750" indent="-285750">
              <a:buFont typeface="Arial" panose="020B0604020202020204" pitchFamily="34" charset="0"/>
              <a:buChar char="•"/>
            </a:pPr>
            <a:r>
              <a:rPr lang="en-IN" sz="1600" b="1" dirty="0" err="1">
                <a:latin typeface="Times New Roman" panose="02020603050405020304" pitchFamily="18" charset="0"/>
                <a:cs typeface="Times New Roman" panose="02020603050405020304" pitchFamily="18" charset="0"/>
              </a:rPr>
              <a:t>Vivado</a:t>
            </a:r>
            <a:r>
              <a:rPr lang="en-IN" sz="1600" b="1" dirty="0">
                <a:latin typeface="Times New Roman" panose="02020603050405020304" pitchFamily="18" charset="0"/>
                <a:cs typeface="Times New Roman" panose="02020603050405020304" pitchFamily="18" charset="0"/>
              </a:rPr>
              <a:t> Design Suite</a:t>
            </a:r>
            <a:r>
              <a:rPr lang="en-IN" sz="1600" dirty="0">
                <a:latin typeface="Times New Roman" panose="02020603050405020304" pitchFamily="18" charset="0"/>
                <a:cs typeface="Times New Roman" panose="02020603050405020304" pitchFamily="18" charset="0"/>
              </a:rPr>
              <a:t>: Implemented and synthesized FPGA logic, created the block design for ADC-DAC data routing, and generated the bitstream.</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Vitis IDE: </a:t>
            </a:r>
            <a:r>
              <a:rPr lang="en-IN" sz="1600" dirty="0">
                <a:latin typeface="Times New Roman" panose="02020603050405020304" pitchFamily="18" charset="0"/>
                <a:cs typeface="Times New Roman" panose="02020603050405020304" pitchFamily="18" charset="0"/>
              </a:rPr>
              <a:t>Developed and deployed software applications on the </a:t>
            </a:r>
            <a:r>
              <a:rPr lang="en-IN" sz="1600" dirty="0" err="1">
                <a:latin typeface="Times New Roman" panose="02020603050405020304" pitchFamily="18" charset="0"/>
                <a:cs typeface="Times New Roman" panose="02020603050405020304" pitchFamily="18" charset="0"/>
              </a:rPr>
              <a:t>RFSoC’s</a:t>
            </a:r>
            <a:r>
              <a:rPr lang="en-IN" sz="1600" dirty="0">
                <a:latin typeface="Times New Roman" panose="02020603050405020304" pitchFamily="18" charset="0"/>
                <a:cs typeface="Times New Roman" panose="02020603050405020304" pitchFamily="18" charset="0"/>
              </a:rPr>
              <a:t> processing system to manage data flow and verify loopback operation.</a:t>
            </a:r>
          </a:p>
          <a:p>
            <a:pPr marL="285750" indent="-285750">
              <a:buFont typeface="Arial" panose="020B0604020202020204" pitchFamily="34" charset="0"/>
              <a:buChar char="•"/>
            </a:pPr>
            <a:r>
              <a:rPr lang="en-IN" sz="1600" b="1" dirty="0">
                <a:latin typeface="Times New Roman" panose="02020603050405020304" pitchFamily="18" charset="0"/>
                <a:cs typeface="Times New Roman" panose="02020603050405020304" pitchFamily="18" charset="0"/>
              </a:rPr>
              <a:t>Spectrum Analyzer</a:t>
            </a:r>
            <a:r>
              <a:rPr lang="en-IN" sz="1600" dirty="0">
                <a:latin typeface="Times New Roman" panose="02020603050405020304" pitchFamily="18" charset="0"/>
                <a:cs typeface="Times New Roman" panose="02020603050405020304" pitchFamily="18" charset="0"/>
              </a:rPr>
              <a:t>: Monitored the output signal to validate signal integrity, frequency content, and loopback performance.</a:t>
            </a:r>
          </a:p>
          <a:p>
            <a:r>
              <a:rPr lang="en-IN" sz="1600" b="1" dirty="0">
                <a:latin typeface="Times New Roman" panose="02020603050405020304" pitchFamily="18" charset="0"/>
                <a:cs typeface="Times New Roman" panose="02020603050405020304" pitchFamily="18" charset="0"/>
              </a:rPr>
              <a:t>Working Principle</a:t>
            </a:r>
            <a:r>
              <a:rPr lang="en-IN" sz="1600" dirty="0">
                <a:latin typeface="Times New Roman" panose="02020603050405020304" pitchFamily="18" charset="0"/>
                <a:cs typeface="Times New Roman" panose="02020603050405020304" pitchFamily="18" charset="0"/>
              </a:rPr>
              <a:t>:</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Generated a digital signal through the DAC, looped it back into ADC, and routed the digitized data through the Zynq </a:t>
            </a:r>
            <a:r>
              <a:rPr lang="en-IN" sz="1600" dirty="0" err="1">
                <a:latin typeface="Times New Roman" panose="02020603050405020304" pitchFamily="18" charset="0"/>
                <a:cs typeface="Times New Roman" panose="02020603050405020304" pitchFamily="18" charset="0"/>
              </a:rPr>
              <a:t>RFSoC</a:t>
            </a:r>
            <a:r>
              <a:rPr lang="en-IN" sz="1600" dirty="0">
                <a:latin typeface="Times New Roman" panose="02020603050405020304" pitchFamily="18" charset="0"/>
                <a:cs typeface="Times New Roman" panose="02020603050405020304" pitchFamily="18" charset="0"/>
              </a:rPr>
              <a:t>.</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408625"/>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Presentation_final_year</Template>
  <TotalTime>482</TotalTime>
  <Words>1424</Words>
  <Application>Microsoft Office PowerPoint</Application>
  <PresentationFormat>Widescreen</PresentationFormat>
  <Paragraphs>150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Courier New</vt:lpstr>
      <vt:lpstr>Daytona Condensed Light</vt:lpstr>
      <vt:lpstr>Posterama</vt:lpstr>
      <vt:lpstr>Times New Roman</vt:lpstr>
      <vt:lpstr>Custom</vt:lpstr>
      <vt:lpstr>PowerPoint Presentation</vt:lpstr>
      <vt:lpstr>PowerPoint Presentation</vt:lpstr>
      <vt:lpstr>PowerPoint Presentation</vt:lpstr>
      <vt:lpstr>Project TIMELINE</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 Vaibhav</dc:creator>
  <cp:lastModifiedBy>B Vaibhav</cp:lastModifiedBy>
  <cp:revision>1</cp:revision>
  <dcterms:created xsi:type="dcterms:W3CDTF">2025-09-13T12:46:14Z</dcterms:created>
  <dcterms:modified xsi:type="dcterms:W3CDTF">2025-09-13T21:15:13Z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